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95" r:id="rId2"/>
    <p:sldId id="267" r:id="rId3"/>
    <p:sldId id="268" r:id="rId4"/>
    <p:sldId id="269" r:id="rId5"/>
    <p:sldId id="270" r:id="rId6"/>
    <p:sldId id="271" r:id="rId7"/>
    <p:sldId id="282" r:id="rId8"/>
    <p:sldId id="283" r:id="rId9"/>
    <p:sldId id="284" r:id="rId10"/>
    <p:sldId id="285" r:id="rId11"/>
    <p:sldId id="286" r:id="rId12"/>
    <p:sldId id="273" r:id="rId13"/>
    <p:sldId id="287" r:id="rId14"/>
    <p:sldId id="288" r:id="rId15"/>
    <p:sldId id="274" r:id="rId16"/>
    <p:sldId id="290" r:id="rId17"/>
    <p:sldId id="296" r:id="rId18"/>
    <p:sldId id="291" r:id="rId19"/>
    <p:sldId id="292" r:id="rId20"/>
    <p:sldId id="277" r:id="rId21"/>
    <p:sldId id="278" r:id="rId22"/>
    <p:sldId id="263" r:id="rId23"/>
    <p:sldId id="257" r:id="rId24"/>
    <p:sldId id="259" r:id="rId25"/>
    <p:sldId id="262" r:id="rId26"/>
    <p:sldId id="264" r:id="rId27"/>
    <p:sldId id="279" r:id="rId28"/>
    <p:sldId id="280" r:id="rId29"/>
    <p:sldId id="293" r:id="rId30"/>
    <p:sldId id="297" r:id="rId31"/>
  </p:sldIdLst>
  <p:sldSz cx="18288000" cy="10287000"/>
  <p:notesSz cx="18288000" cy="10287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66FF"/>
    <a:srgbClr val="CA0689"/>
    <a:srgbClr val="115B05"/>
    <a:srgbClr val="15DCF7"/>
    <a:srgbClr val="D5FFFF"/>
    <a:srgbClr val="2912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84" y="1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34F61BD1-6914-4895-811A-6BF7658A752F}" type="datetimeFigureOut">
              <a:rPr lang="ru-RU" smtClean="0"/>
              <a:t>06.12.2022</a:t>
            </a:fld>
            <a:endParaRPr lang="ru-RU"/>
          </a:p>
        </p:txBody>
      </p:sp>
      <p:sp>
        <p:nvSpPr>
          <p:cNvPr id="4" name="Образ слайда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0E57D172-97F0-4D56-97CF-553C856708A0}" type="slidenum">
              <a:rPr lang="ru-RU" smtClean="0"/>
              <a:t>‹#›</a:t>
            </a:fld>
            <a:endParaRPr lang="ru-RU"/>
          </a:p>
        </p:txBody>
      </p:sp>
    </p:spTree>
    <p:extLst>
      <p:ext uri="{BB962C8B-B14F-4D97-AF65-F5344CB8AC3E}">
        <p14:creationId xmlns:p14="http://schemas.microsoft.com/office/powerpoint/2010/main" val="3171347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57D172-97F0-4D56-97CF-553C856708A0}" type="slidenum">
              <a:rPr lang="ru-RU" smtClean="0"/>
              <a:t>3</a:t>
            </a:fld>
            <a:endParaRPr lang="ru-RU"/>
          </a:p>
        </p:txBody>
      </p:sp>
    </p:spTree>
    <p:extLst>
      <p:ext uri="{BB962C8B-B14F-4D97-AF65-F5344CB8AC3E}">
        <p14:creationId xmlns:p14="http://schemas.microsoft.com/office/powerpoint/2010/main" val="2854172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57D172-97F0-4D56-97CF-553C856708A0}" type="slidenum">
              <a:rPr lang="ru-RU" smtClean="0"/>
              <a:t>13</a:t>
            </a:fld>
            <a:endParaRPr lang="ru-RU"/>
          </a:p>
        </p:txBody>
      </p:sp>
    </p:spTree>
    <p:extLst>
      <p:ext uri="{BB962C8B-B14F-4D97-AF65-F5344CB8AC3E}">
        <p14:creationId xmlns:p14="http://schemas.microsoft.com/office/powerpoint/2010/main" val="2718191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57D172-97F0-4D56-97CF-553C856708A0}" type="slidenum">
              <a:rPr lang="ru-RU" smtClean="0"/>
              <a:t>22</a:t>
            </a:fld>
            <a:endParaRPr lang="ru-RU"/>
          </a:p>
        </p:txBody>
      </p:sp>
    </p:spTree>
    <p:extLst>
      <p:ext uri="{BB962C8B-B14F-4D97-AF65-F5344CB8AC3E}">
        <p14:creationId xmlns:p14="http://schemas.microsoft.com/office/powerpoint/2010/main" val="176614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8">
  <p:cSld name="Title only 8">
    <p:bg>
      <p:bgPr>
        <a:solidFill>
          <a:schemeClr val="lt2"/>
        </a:solidFill>
        <a:effectLst/>
      </p:bgPr>
    </p:bg>
    <p:spTree>
      <p:nvGrpSpPr>
        <p:cNvPr id="1" name="Shape 156"/>
        <p:cNvGrpSpPr/>
        <p:nvPr/>
      </p:nvGrpSpPr>
      <p:grpSpPr>
        <a:xfrm>
          <a:off x="0" y="0"/>
          <a:ext cx="0" cy="0"/>
          <a:chOff x="0" y="0"/>
          <a:chExt cx="0" cy="0"/>
        </a:xfrm>
      </p:grpSpPr>
      <p:sp>
        <p:nvSpPr>
          <p:cNvPr id="158" name="Google Shape;158;p28"/>
          <p:cNvSpPr txBox="1">
            <a:spLocks noGrp="1"/>
          </p:cNvSpPr>
          <p:nvPr>
            <p:ph type="title"/>
          </p:nvPr>
        </p:nvSpPr>
        <p:spPr>
          <a:xfrm>
            <a:off x="1440000" y="1080000"/>
            <a:ext cx="15408000" cy="1128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216232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3879950"/>
            <a:ext cx="13716000" cy="1384995"/>
          </a:xfrm>
        </p:spPr>
        <p:txBody>
          <a:bodyPr anchor="b"/>
          <a:lstStyle>
            <a:lvl1pPr algn="ctr">
              <a:defRPr sz="9000"/>
            </a:lvl1pPr>
          </a:lstStyle>
          <a:p>
            <a:r>
              <a:rPr lang="ru-RU" smtClean="0"/>
              <a:t>Образец заголовка</a:t>
            </a:r>
            <a:endParaRPr lang="ru-RU"/>
          </a:p>
        </p:txBody>
      </p:sp>
      <p:sp>
        <p:nvSpPr>
          <p:cNvPr id="3" name="Подзаголовок 2"/>
          <p:cNvSpPr>
            <a:spLocks noGrp="1"/>
          </p:cNvSpPr>
          <p:nvPr>
            <p:ph type="subTitle" idx="1"/>
          </p:nvPr>
        </p:nvSpPr>
        <p:spPr>
          <a:xfrm>
            <a:off x="2286000" y="5403057"/>
            <a:ext cx="13716000" cy="553998"/>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ru-RU" smtClean="0"/>
              <a:t>Образец подзаголовка</a:t>
            </a:r>
            <a:endParaRPr lang="ru-RU"/>
          </a:p>
        </p:txBody>
      </p:sp>
      <p:sp>
        <p:nvSpPr>
          <p:cNvPr id="4" name="Дата 3"/>
          <p:cNvSpPr>
            <a:spLocks noGrp="1"/>
          </p:cNvSpPr>
          <p:nvPr>
            <p:ph type="dt" sz="half" idx="10"/>
          </p:nvPr>
        </p:nvSpPr>
        <p:spPr>
          <a:xfrm>
            <a:off x="914400" y="9566910"/>
            <a:ext cx="4206240" cy="276999"/>
          </a:xfrm>
        </p:spPr>
        <p:txBody>
          <a:bodyPr/>
          <a:lstStyle/>
          <a:p>
            <a:fld id="{784BD2A8-D428-45DE-9548-19540AE43868}" type="datetimeFigureOut">
              <a:rPr lang="ru-RU" smtClean="0"/>
              <a:pPr/>
              <a:t>06.12.2022</a:t>
            </a:fld>
            <a:endParaRPr lang="ru-RU"/>
          </a:p>
        </p:txBody>
      </p:sp>
      <p:sp>
        <p:nvSpPr>
          <p:cNvPr id="5" name="Нижний колонтитул 4"/>
          <p:cNvSpPr>
            <a:spLocks noGrp="1"/>
          </p:cNvSpPr>
          <p:nvPr>
            <p:ph type="ftr" sz="quarter" idx="11"/>
          </p:nvPr>
        </p:nvSpPr>
        <p:spPr>
          <a:xfrm>
            <a:off x="6217920" y="9566910"/>
            <a:ext cx="5852160" cy="276999"/>
          </a:xfrm>
        </p:spPr>
        <p:txBody>
          <a:bodyPr/>
          <a:lstStyle/>
          <a:p>
            <a:endParaRPr lang="ru-RU"/>
          </a:p>
        </p:txBody>
      </p:sp>
      <p:sp>
        <p:nvSpPr>
          <p:cNvPr id="6" name="Номер слайда 5"/>
          <p:cNvSpPr>
            <a:spLocks noGrp="1"/>
          </p:cNvSpPr>
          <p:nvPr>
            <p:ph type="sldNum" sz="quarter" idx="12"/>
          </p:nvPr>
        </p:nvSpPr>
        <p:spPr>
          <a:xfrm>
            <a:off x="13167361" y="9566910"/>
            <a:ext cx="4206240" cy="276999"/>
          </a:xfrm>
        </p:spPr>
        <p:txBody>
          <a:bodyPr/>
          <a:lstStyle/>
          <a:p>
            <a:fld id="{2CA1CE29-6EDA-429D-8C4D-186024943492}" type="slidenum">
              <a:rPr lang="ru-RU" smtClean="0"/>
              <a:pPr/>
              <a:t>‹#›</a:t>
            </a:fld>
            <a:endParaRPr lang="ru-RU"/>
          </a:p>
        </p:txBody>
      </p:sp>
    </p:spTree>
    <p:extLst>
      <p:ext uri="{BB962C8B-B14F-4D97-AF65-F5344CB8AC3E}">
        <p14:creationId xmlns:p14="http://schemas.microsoft.com/office/powerpoint/2010/main" val="1905882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12/6/2022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jpe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alpha val="57000"/>
          </a:srgbClr>
        </a:solidFill>
        <a:effectLst/>
      </p:bgPr>
    </p:bg>
    <p:spTree>
      <p:nvGrpSpPr>
        <p:cNvPr id="1" name=""/>
        <p:cNvGrpSpPr/>
        <p:nvPr/>
      </p:nvGrpSpPr>
      <p:grpSpPr>
        <a:xfrm>
          <a:off x="0" y="0"/>
          <a:ext cx="0" cy="0"/>
          <a:chOff x="0" y="0"/>
          <a:chExt cx="0" cy="0"/>
        </a:xfrm>
      </p:grpSpPr>
      <p:sp>
        <p:nvSpPr>
          <p:cNvPr id="5" name="Rectangle 1"/>
          <p:cNvSpPr>
            <a:spLocks noChangeArrowheads="1"/>
          </p:cNvSpPr>
          <p:nvPr/>
        </p:nvSpPr>
        <p:spPr bwMode="auto">
          <a:xfrm>
            <a:off x="3572638" y="321438"/>
            <a:ext cx="10761536" cy="692497"/>
          </a:xfrm>
          <a:prstGeom prst="rect">
            <a:avLst/>
          </a:prstGeom>
          <a:noFill/>
          <a:ln w="9525">
            <a:noFill/>
            <a:miter lim="800000"/>
            <a:headEnd/>
            <a:tailEnd/>
          </a:ln>
          <a:effectLst/>
        </p:spPr>
        <p:txBody>
          <a:bodyPr vert="horz" wrap="none" lIns="137160" tIns="68580" rIns="137160" bIns="68580" numCol="1" anchor="ctr" anchorCtr="0" compatLnSpc="1">
            <a:prstTxWarp prst="textNoShape">
              <a:avLst/>
            </a:prstTxWarp>
            <a:spAutoFit/>
          </a:bodyPr>
          <a:lstStyle/>
          <a:p>
            <a:pPr algn="ctr" fontAlgn="base">
              <a:spcBef>
                <a:spcPct val="0"/>
              </a:spcBef>
              <a:spcAft>
                <a:spcPct val="0"/>
              </a:spcAft>
            </a:pPr>
            <a:r>
              <a:rPr lang="kk-KZ" sz="3600" b="1" dirty="0">
                <a:solidFill>
                  <a:srgbClr val="FF0000"/>
                </a:solidFill>
                <a:latin typeface="Times New Roman" pitchFamily="18" charset="0"/>
                <a:ea typeface="Times New Roman" pitchFamily="18" charset="0"/>
                <a:cs typeface="Times New Roman" pitchFamily="18" charset="0"/>
              </a:rPr>
              <a:t>Әл-Фараби атындағы Қазақ ұлттық университеті</a:t>
            </a:r>
            <a:endParaRPr lang="kk-KZ" sz="3600" dirty="0">
              <a:solidFill>
                <a:srgbClr val="FF0000"/>
              </a:solidFill>
              <a:latin typeface="Times New Roman" pitchFamily="18" charset="0"/>
              <a:cs typeface="Times New Roman" pitchFamily="18" charset="0"/>
            </a:endParaRPr>
          </a:p>
        </p:txBody>
      </p:sp>
      <p:sp>
        <p:nvSpPr>
          <p:cNvPr id="6" name="Прямоугольник 5"/>
          <p:cNvSpPr/>
          <p:nvPr/>
        </p:nvSpPr>
        <p:spPr>
          <a:xfrm>
            <a:off x="7098152" y="3636829"/>
            <a:ext cx="3710503" cy="646331"/>
          </a:xfrm>
          <a:prstGeom prst="rect">
            <a:avLst/>
          </a:prstGeom>
        </p:spPr>
        <p:txBody>
          <a:bodyPr wrap="none">
            <a:spAutoFit/>
          </a:bodyPr>
          <a:lstStyle/>
          <a:p>
            <a:pPr algn="ctr"/>
            <a:r>
              <a:rPr lang="ru-RU" sz="3600" b="1" dirty="0">
                <a:solidFill>
                  <a:srgbClr val="FF0000"/>
                </a:solidFill>
                <a:latin typeface="Times New Roman" pitchFamily="18" charset="0"/>
                <a:cs typeface="Times New Roman" pitchFamily="18" charset="0"/>
              </a:rPr>
              <a:t>Дәріс тақырыбы</a:t>
            </a:r>
          </a:p>
        </p:txBody>
      </p:sp>
      <p:sp>
        <p:nvSpPr>
          <p:cNvPr id="7" name="Заголовок 1"/>
          <p:cNvSpPr>
            <a:spLocks noGrp="1"/>
          </p:cNvSpPr>
          <p:nvPr>
            <p:ph type="ctrTitle"/>
          </p:nvPr>
        </p:nvSpPr>
        <p:spPr>
          <a:xfrm>
            <a:off x="2348348" y="4514870"/>
            <a:ext cx="13653654" cy="2234133"/>
          </a:xfrm>
        </p:spPr>
        <p:txBody>
          <a:bodyPr>
            <a:normAutofit/>
          </a:bodyPr>
          <a:lstStyle/>
          <a:p>
            <a:pPr marL="274320"/>
            <a:r>
              <a:rPr lang="kk-KZ" sz="7200" dirty="0" smtClean="0">
                <a:latin typeface="Times New Roman" panose="02020603050405020304" pitchFamily="18" charset="0"/>
                <a:cs typeface="Times New Roman" panose="02020603050405020304" pitchFamily="18" charset="0"/>
              </a:rPr>
              <a:t>Б</a:t>
            </a:r>
            <a:r>
              <a:rPr lang="ru-RU" sz="7200" dirty="0" err="1" smtClean="0">
                <a:latin typeface="Times New Roman" panose="02020603050405020304" pitchFamily="18" charset="0"/>
                <a:cs typeface="Times New Roman" panose="02020603050405020304" pitchFamily="18" charset="0"/>
              </a:rPr>
              <a:t>ейімделудің</a:t>
            </a:r>
            <a:r>
              <a:rPr lang="ru-RU" sz="7200" dirty="0" smtClean="0">
                <a:latin typeface="Times New Roman" panose="02020603050405020304" pitchFamily="18" charset="0"/>
                <a:cs typeface="Times New Roman" panose="02020603050405020304" pitchFamily="18" charset="0"/>
              </a:rPr>
              <a:t> </a:t>
            </a:r>
            <a:r>
              <a:rPr lang="ru-RU" sz="7200" dirty="0" err="1" smtClean="0">
                <a:latin typeface="Times New Roman" panose="02020603050405020304" pitchFamily="18" charset="0"/>
                <a:cs typeface="Times New Roman" panose="02020603050405020304" pitchFamily="18" charset="0"/>
              </a:rPr>
              <a:t>мінез-құлық</a:t>
            </a:r>
            <a:r>
              <a:rPr lang="ru-RU" sz="7200" dirty="0" smtClean="0">
                <a:latin typeface="Times New Roman" panose="02020603050405020304" pitchFamily="18" charset="0"/>
                <a:cs typeface="Times New Roman" panose="02020603050405020304" pitchFamily="18" charset="0"/>
              </a:rPr>
              <a:t> </a:t>
            </a:r>
            <a:r>
              <a:rPr lang="ru-RU" sz="7200" dirty="0" err="1" smtClean="0">
                <a:latin typeface="Times New Roman" panose="02020603050405020304" pitchFamily="18" charset="0"/>
                <a:cs typeface="Times New Roman" panose="02020603050405020304" pitchFamily="18" charset="0"/>
              </a:rPr>
              <a:t>механизмдері</a:t>
            </a:r>
            <a:endParaRPr lang="ru-RU" sz="7200" dirty="0">
              <a:solidFill>
                <a:srgbClr val="FF0000"/>
              </a:solidFill>
              <a:latin typeface="Times New Roman" pitchFamily="18" charset="0"/>
              <a:cs typeface="Times New Roman" pitchFamily="18" charset="0"/>
            </a:endParaRPr>
          </a:p>
        </p:txBody>
      </p:sp>
      <p:sp>
        <p:nvSpPr>
          <p:cNvPr id="8" name="Прямоугольник 7"/>
          <p:cNvSpPr/>
          <p:nvPr/>
        </p:nvSpPr>
        <p:spPr>
          <a:xfrm>
            <a:off x="7583600" y="8572526"/>
            <a:ext cx="3048591" cy="646331"/>
          </a:xfrm>
          <a:prstGeom prst="rect">
            <a:avLst/>
          </a:prstGeom>
        </p:spPr>
        <p:txBody>
          <a:bodyPr wrap="none">
            <a:spAutoFit/>
          </a:bodyPr>
          <a:lstStyle/>
          <a:p>
            <a:pPr algn="ctr"/>
            <a:r>
              <a:rPr lang="ru-RU" sz="3600" b="1" dirty="0">
                <a:solidFill>
                  <a:srgbClr val="FF0000"/>
                </a:solidFill>
                <a:latin typeface="Times New Roman" pitchFamily="18" charset="0"/>
                <a:cs typeface="Times New Roman" pitchFamily="18" charset="0"/>
              </a:rPr>
              <a:t>Алматы, 2022</a:t>
            </a:r>
          </a:p>
        </p:txBody>
      </p:sp>
      <p:pic>
        <p:nvPicPr>
          <p:cNvPr id="9" name="Рисунок 8"/>
          <p:cNvPicPr>
            <a:picLocks noChangeAspect="1"/>
          </p:cNvPicPr>
          <p:nvPr/>
        </p:nvPicPr>
        <p:blipFill>
          <a:blip r:embed="rId2" cstate="print"/>
          <a:stretch>
            <a:fillRect/>
          </a:stretch>
        </p:blipFill>
        <p:spPr>
          <a:xfrm>
            <a:off x="-162780" y="-257099"/>
            <a:ext cx="3198833" cy="3223314"/>
          </a:xfrm>
          <a:prstGeom prst="rect">
            <a:avLst/>
          </a:prstGeom>
        </p:spPr>
      </p:pic>
      <p:pic>
        <p:nvPicPr>
          <p:cNvPr id="10" name="Рисунок 9"/>
          <p:cNvPicPr>
            <a:picLocks noChangeAspect="1"/>
          </p:cNvPicPr>
          <p:nvPr/>
        </p:nvPicPr>
        <p:blipFill>
          <a:blip r:embed="rId3" cstate="print"/>
          <a:stretch>
            <a:fillRect/>
          </a:stretch>
        </p:blipFill>
        <p:spPr>
          <a:xfrm>
            <a:off x="15751575" y="-184162"/>
            <a:ext cx="3073013" cy="3105533"/>
          </a:xfrm>
          <a:prstGeom prst="rect">
            <a:avLst/>
          </a:prstGeom>
        </p:spPr>
      </p:pic>
      <p:sp>
        <p:nvSpPr>
          <p:cNvPr id="11" name="Прямоугольник 10"/>
          <p:cNvSpPr/>
          <p:nvPr/>
        </p:nvSpPr>
        <p:spPr>
          <a:xfrm>
            <a:off x="3198833" y="1259306"/>
            <a:ext cx="12016157" cy="1200329"/>
          </a:xfrm>
          <a:prstGeom prst="rect">
            <a:avLst/>
          </a:prstGeom>
        </p:spPr>
        <p:txBody>
          <a:bodyPr wrap="square">
            <a:spAutoFit/>
          </a:bodyPr>
          <a:lstStyle/>
          <a:p>
            <a:pPr algn="ctr"/>
            <a:r>
              <a:rPr lang="kk-KZ" sz="3600" dirty="0">
                <a:latin typeface="Times New Roman" panose="02020603050405020304" pitchFamily="18" charset="0"/>
                <a:cs typeface="Times New Roman" panose="02020603050405020304" pitchFamily="18" charset="0"/>
              </a:rPr>
              <a:t>Биология </a:t>
            </a:r>
            <a:r>
              <a:rPr lang="kk-KZ" sz="3600" dirty="0">
                <a:latin typeface="Times New Roman" panose="02020603050405020304" pitchFamily="18" charset="0"/>
                <a:cs typeface="Times New Roman" panose="02020603050405020304" pitchFamily="18" charset="0"/>
              </a:rPr>
              <a:t>және </a:t>
            </a:r>
            <a:r>
              <a:rPr lang="kk-KZ" sz="3600" dirty="0">
                <a:latin typeface="Times New Roman" panose="02020603050405020304" pitchFamily="18" charset="0"/>
                <a:cs typeface="Times New Roman" panose="02020603050405020304" pitchFamily="18" charset="0"/>
              </a:rPr>
              <a:t>биотехналогия факультеті </a:t>
            </a:r>
            <a:endParaRPr lang="kk-KZ" sz="3600" dirty="0">
              <a:latin typeface="Times New Roman" panose="02020603050405020304" pitchFamily="18" charset="0"/>
              <a:cs typeface="Times New Roman" panose="02020603050405020304" pitchFamily="18" charset="0"/>
            </a:endParaRPr>
          </a:p>
          <a:p>
            <a:pPr algn="ctr"/>
            <a:r>
              <a:rPr lang="kk-KZ" sz="3600" dirty="0">
                <a:latin typeface="Times New Roman" panose="02020603050405020304" pitchFamily="18" charset="0"/>
                <a:cs typeface="Times New Roman" panose="02020603050405020304" pitchFamily="18" charset="0"/>
              </a:rPr>
              <a:t>Биофизика</a:t>
            </a:r>
            <a:r>
              <a:rPr lang="kk-KZ" sz="3600" dirty="0">
                <a:latin typeface="Times New Roman" panose="02020603050405020304" pitchFamily="18" charset="0"/>
                <a:cs typeface="Times New Roman" panose="02020603050405020304" pitchFamily="18" charset="0"/>
              </a:rPr>
              <a:t>, биомедицина және нейроғылымдар </a:t>
            </a:r>
            <a:r>
              <a:rPr lang="kk-KZ" sz="3600" dirty="0">
                <a:latin typeface="Times New Roman" panose="02020603050405020304" pitchFamily="18" charset="0"/>
                <a:cs typeface="Times New Roman" panose="02020603050405020304" pitchFamily="18" charset="0"/>
              </a:rPr>
              <a:t>кафедрасы </a:t>
            </a:r>
            <a:endParaRPr lang="ru-RU" sz="3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417662" y="7236913"/>
            <a:ext cx="4176015" cy="830997"/>
          </a:xfrm>
          <a:prstGeom prst="rect">
            <a:avLst/>
          </a:prstGeom>
        </p:spPr>
        <p:txBody>
          <a:bodyPr wrap="none">
            <a:spAutoFit/>
          </a:bodyPr>
          <a:lstStyle/>
          <a:p>
            <a:pPr algn="r"/>
            <a:r>
              <a:rPr lang="kk-KZ" sz="4800" dirty="0">
                <a:latin typeface="Times New Roman" panose="02020603050405020304" pitchFamily="18" charset="0"/>
                <a:cs typeface="Times New Roman" panose="02020603050405020304" pitchFamily="18" charset="0"/>
              </a:rPr>
              <a:t>Абдрешов С.Н.</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4456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A0689">
            <a:alpha val="51765"/>
          </a:srgbClr>
        </a:solidFill>
        <a:effectLst/>
      </p:bgPr>
    </p:bg>
    <p:spTree>
      <p:nvGrpSpPr>
        <p:cNvPr id="1" name=""/>
        <p:cNvGrpSpPr/>
        <p:nvPr/>
      </p:nvGrpSpPr>
      <p:grpSpPr>
        <a:xfrm>
          <a:off x="0" y="0"/>
          <a:ext cx="0" cy="0"/>
          <a:chOff x="0" y="0"/>
          <a:chExt cx="0" cy="0"/>
        </a:xfrm>
      </p:grpSpPr>
      <p:sp>
        <p:nvSpPr>
          <p:cNvPr id="3" name="Прямоугольник с двумя усеченными противолежащими углами 2"/>
          <p:cNvSpPr/>
          <p:nvPr/>
        </p:nvSpPr>
        <p:spPr>
          <a:xfrm>
            <a:off x="870284" y="495300"/>
            <a:ext cx="16611600" cy="2133600"/>
          </a:xfrm>
          <a:prstGeom prst="snip2DiagRect">
            <a:avLst/>
          </a:prstGeom>
          <a:gradFill>
            <a:gsLst>
              <a:gs pos="0">
                <a:srgbClr val="C00000"/>
              </a:gs>
              <a:gs pos="84450">
                <a:srgbClr val="002060"/>
              </a:gs>
              <a:gs pos="18928">
                <a:srgbClr val="FFC000"/>
              </a:gs>
              <a:gs pos="33800">
                <a:srgbClr val="FF0000"/>
              </a:gs>
              <a:gs pos="50000">
                <a:srgbClr val="FFFF00"/>
              </a:gs>
              <a:gs pos="75665">
                <a:srgbClr val="00B0F0"/>
              </a:gs>
              <a:gs pos="90546">
                <a:srgbClr val="115B05"/>
              </a:gs>
              <a:gs pos="99000">
                <a:srgbClr val="00B0F0"/>
              </a:gs>
            </a:gsLst>
            <a:path path="circle">
              <a:fillToRect l="100000" t="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100" b="1" dirty="0" smtClean="0">
              <a:solidFill>
                <a:schemeClr val="tx1"/>
              </a:solidFill>
              <a:latin typeface="Times New Roman" panose="02020603050405020304" pitchFamily="18" charset="0"/>
              <a:cs typeface="Times New Roman" panose="02020603050405020304" pitchFamily="18" charset="0"/>
            </a:endParaRPr>
          </a:p>
          <a:p>
            <a:pPr algn="just"/>
            <a:r>
              <a:rPr lang="ru-RU" sz="4000" b="1" dirty="0" err="1" smtClean="0">
                <a:solidFill>
                  <a:schemeClr val="tx1"/>
                </a:solidFill>
                <a:latin typeface="Times New Roman" panose="02020603050405020304" pitchFamily="18" charset="0"/>
                <a:cs typeface="Times New Roman" panose="02020603050405020304" pitchFamily="18" charset="0"/>
              </a:rPr>
              <a:t>Екінші</a:t>
            </a:r>
            <a:r>
              <a:rPr lang="ru-RU" sz="4000" b="1" dirty="0" smtClean="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кезең</a:t>
            </a:r>
            <a:r>
              <a:rPr lang="ru-RU" sz="4000" dirty="0" smtClean="0">
                <a:solidFill>
                  <a:schemeClr val="tx1"/>
                </a:solidFill>
                <a:latin typeface="Times New Roman" panose="02020603050405020304" pitchFamily="18" charset="0"/>
                <a:cs typeface="Times New Roman" panose="02020603050405020304" pitchFamily="18" charset="0"/>
              </a:rPr>
              <a:t> – </a:t>
            </a:r>
            <a:r>
              <a:rPr lang="ru-RU" sz="4000" dirty="0" err="1" smtClean="0">
                <a:solidFill>
                  <a:schemeClr val="tx1"/>
                </a:solidFill>
                <a:latin typeface="Times New Roman" panose="02020603050405020304" pitchFamily="18" charset="0"/>
                <a:cs typeface="Times New Roman" panose="02020603050405020304" pitchFamily="18" charset="0"/>
              </a:rPr>
              <a:t>тұрақты</a:t>
            </a:r>
            <a:r>
              <a:rPr lang="ru-RU" sz="4000" dirty="0" smtClean="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бейімделуге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ауысу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Бұл</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smtClean="0">
                <a:solidFill>
                  <a:schemeClr val="tx1"/>
                </a:solidFill>
                <a:latin typeface="Times New Roman" panose="02020603050405020304" pitchFamily="18" charset="0"/>
                <a:cs typeface="Times New Roman" panose="02020603050405020304" pitchFamily="18" charset="0"/>
              </a:rPr>
              <a:t>ңсер</a:t>
            </a:r>
            <a:r>
              <a:rPr lang="ru-RU" sz="4000" dirty="0" smtClean="0">
                <a:solidFill>
                  <a:schemeClr val="tx1"/>
                </a:solidFill>
                <a:latin typeface="Times New Roman" panose="02020603050405020304" pitchFamily="18" charset="0"/>
                <a:cs typeface="Times New Roman" panose="02020603050405020304" pitchFamily="18" charset="0"/>
              </a:rPr>
              <a:t> </a:t>
            </a:r>
            <a:r>
              <a:rPr lang="ru-RU" sz="4000" dirty="0" err="1" smtClean="0">
                <a:solidFill>
                  <a:schemeClr val="tx1"/>
                </a:solidFill>
                <a:latin typeface="Times New Roman" panose="02020603050405020304" pitchFamily="18" charset="0"/>
                <a:cs typeface="Times New Roman" panose="02020603050405020304" pitchFamily="18" charset="0"/>
              </a:rPr>
              <a:t>етуші</a:t>
            </a:r>
            <a:r>
              <a:rPr lang="ru-RU" sz="4000" dirty="0" smtClean="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фактордың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немесе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күрделі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әсердің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күшті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немесе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ұзақ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әсер</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ету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жағдайында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көрінеді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Бейімделу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механизмдері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терең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деңгейге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ауысады</a:t>
            </a:r>
            <a:r>
              <a:rPr lang="ru-RU" sz="4000" dirty="0" smtClean="0">
                <a:solidFill>
                  <a:schemeClr val="tx1"/>
                </a:solidFill>
                <a:latin typeface="Times New Roman" panose="02020603050405020304" pitchFamily="18" charset="0"/>
                <a:cs typeface="Times New Roman" panose="02020603050405020304" pitchFamily="18" charset="0"/>
              </a:rPr>
              <a:t>: </a:t>
            </a:r>
          </a:p>
          <a:p>
            <a:pPr algn="just"/>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4" name="Прямоугольник с двумя скругленными соседними углами 3"/>
          <p:cNvSpPr/>
          <p:nvPr/>
        </p:nvSpPr>
        <p:spPr>
          <a:xfrm>
            <a:off x="870284" y="3078580"/>
            <a:ext cx="16683789" cy="2286000"/>
          </a:xfrm>
          <a:prstGeom prst="round2Same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000" b="1" dirty="0" err="1">
                <a:solidFill>
                  <a:schemeClr val="tx1"/>
                </a:solidFill>
                <a:latin typeface="Times New Roman" panose="02020603050405020304" pitchFamily="18" charset="0"/>
                <a:cs typeface="Times New Roman" panose="02020603050405020304" pitchFamily="18" charset="0"/>
              </a:rPr>
              <a:t>Ұлпалар</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деңгейінде</a:t>
            </a:r>
            <a:r>
              <a:rPr lang="ru-RU" sz="4000" b="1"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қосымша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құрылымдық-морфологиялық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және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физиологиялық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механизмдер</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пайда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болады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таулы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жерлерде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адамның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эритроциттерінде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фетальді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ұрықтық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гемоглобинінің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жоғарылауы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байқалады</a:t>
            </a:r>
            <a:r>
              <a:rPr lang="ru-RU" sz="4000" dirty="0" smtClean="0">
                <a:solidFill>
                  <a:schemeClr val="tx1"/>
                </a:solidFill>
                <a:latin typeface="Times New Roman" panose="02020603050405020304" pitchFamily="18" charset="0"/>
                <a:cs typeface="Times New Roman" panose="02020603050405020304" pitchFamily="18" charset="0"/>
              </a:rPr>
              <a:t>).</a:t>
            </a:r>
            <a:endParaRPr lang="ru-RU" sz="4000" dirty="0"/>
          </a:p>
        </p:txBody>
      </p:sp>
      <p:sp>
        <p:nvSpPr>
          <p:cNvPr id="5" name="Параллелограмм 4"/>
          <p:cNvSpPr/>
          <p:nvPr/>
        </p:nvSpPr>
        <p:spPr>
          <a:xfrm>
            <a:off x="298784" y="5826292"/>
            <a:ext cx="17754600" cy="1786689"/>
          </a:xfrm>
          <a:prstGeom prst="parallelogram">
            <a:avLst/>
          </a:prstGeom>
          <a:solidFill>
            <a:srgbClr val="15DC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000" b="1" dirty="0" smtClean="0">
                <a:solidFill>
                  <a:schemeClr val="tx1"/>
                </a:solidFill>
                <a:latin typeface="Times New Roman" panose="02020603050405020304" pitchFamily="18" charset="0"/>
                <a:cs typeface="Times New Roman" panose="02020603050405020304" pitchFamily="18" charset="0"/>
              </a:rPr>
              <a:t>М</a:t>
            </a:r>
            <a:r>
              <a:rPr lang="kk-KZ" sz="4000" b="1" dirty="0" smtClean="0">
                <a:solidFill>
                  <a:schemeClr val="tx1"/>
                </a:solidFill>
                <a:latin typeface="Times New Roman" panose="02020603050405020304" pitchFamily="18" charset="0"/>
                <a:cs typeface="Times New Roman" panose="02020603050405020304" pitchFamily="18" charset="0"/>
              </a:rPr>
              <a:t>үшелер</a:t>
            </a:r>
            <a:r>
              <a:rPr lang="ru-RU" sz="4000" b="1" dirty="0" smtClean="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деңгейінде</a:t>
            </a:r>
            <a:r>
              <a:rPr lang="ru-RU" sz="4000" b="1" dirty="0" smtClean="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жүктеме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кезінде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өкпе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желдетуінің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жоғарылауы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жиілікке</a:t>
            </a:r>
            <a:r>
              <a:rPr lang="ru-RU" sz="4000" dirty="0">
                <a:solidFill>
                  <a:schemeClr val="tx1"/>
                </a:solidFill>
                <a:latin typeface="Times New Roman" panose="02020603050405020304" pitchFamily="18" charset="0"/>
                <a:cs typeface="Times New Roman" panose="02020603050405020304" pitchFamily="18" charset="0"/>
              </a:rPr>
              <a:t> де, </a:t>
            </a:r>
            <a:r>
              <a:rPr lang="ru-RU" sz="4000" dirty="0" err="1">
                <a:solidFill>
                  <a:schemeClr val="tx1"/>
                </a:solidFill>
                <a:latin typeface="Times New Roman" panose="02020603050405020304" pitchFamily="18" charset="0"/>
                <a:cs typeface="Times New Roman" panose="02020603050405020304" pitchFamily="18" charset="0"/>
              </a:rPr>
              <a:t>тыныс</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алу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тереңдігіне</a:t>
            </a:r>
            <a:r>
              <a:rPr lang="ru-RU" sz="4000" dirty="0">
                <a:solidFill>
                  <a:schemeClr val="tx1"/>
                </a:solidFill>
                <a:latin typeface="Times New Roman" panose="02020603050405020304" pitchFamily="18" charset="0"/>
                <a:cs typeface="Times New Roman" panose="02020603050405020304" pitchFamily="18" charset="0"/>
              </a:rPr>
              <a:t> де </a:t>
            </a:r>
            <a:r>
              <a:rPr lang="ru-RU" sz="4000" dirty="0" err="1">
                <a:solidFill>
                  <a:schemeClr val="tx1"/>
                </a:solidFill>
                <a:latin typeface="Times New Roman" panose="02020603050405020304" pitchFamily="18" charset="0"/>
                <a:cs typeface="Times New Roman" panose="02020603050405020304" pitchFamily="18" charset="0"/>
              </a:rPr>
              <a:t>байланысты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болуы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мүмкін</a:t>
            </a:r>
            <a:r>
              <a:rPr lang="ru-RU" sz="4000" dirty="0" smtClean="0">
                <a:solidFill>
                  <a:schemeClr val="tx1"/>
                </a:solidFill>
                <a:latin typeface="Times New Roman" panose="02020603050405020304" pitchFamily="18" charset="0"/>
                <a:cs typeface="Times New Roman" panose="02020603050405020304" pitchFamily="18" charset="0"/>
              </a:rPr>
              <a:t>. </a:t>
            </a:r>
            <a:endParaRPr lang="ru-RU" sz="4000" dirty="0"/>
          </a:p>
        </p:txBody>
      </p:sp>
      <p:sp>
        <p:nvSpPr>
          <p:cNvPr id="6" name="Прямоугольник с двумя усеченными противолежащими углами 5"/>
          <p:cNvSpPr/>
          <p:nvPr/>
        </p:nvSpPr>
        <p:spPr>
          <a:xfrm>
            <a:off x="984584" y="7970918"/>
            <a:ext cx="16533395" cy="1481889"/>
          </a:xfrm>
          <a:prstGeom prst="snip2DiagRect">
            <a:avLst/>
          </a:prstGeom>
          <a:gradFill>
            <a:gsLst>
              <a:gs pos="0">
                <a:srgbClr val="C00000"/>
              </a:gs>
              <a:gs pos="84450">
                <a:srgbClr val="002060"/>
              </a:gs>
              <a:gs pos="18928">
                <a:srgbClr val="FFC000"/>
              </a:gs>
              <a:gs pos="33800">
                <a:srgbClr val="FF0000"/>
              </a:gs>
              <a:gs pos="50000">
                <a:srgbClr val="FFFF00"/>
              </a:gs>
              <a:gs pos="75665">
                <a:srgbClr val="00B0F0"/>
              </a:gs>
              <a:gs pos="90546">
                <a:srgbClr val="115B05"/>
              </a:gs>
              <a:gs pos="99000">
                <a:srgbClr val="00B0F0"/>
              </a:gs>
            </a:gsLst>
            <a:path path="circle">
              <a:fillToRect l="100000" t="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100" b="1" dirty="0" smtClean="0">
              <a:solidFill>
                <a:schemeClr val="tx1"/>
              </a:solidFill>
              <a:latin typeface="Times New Roman" panose="02020603050405020304" pitchFamily="18" charset="0"/>
              <a:cs typeface="Times New Roman" panose="02020603050405020304" pitchFamily="18" charset="0"/>
            </a:endParaRPr>
          </a:p>
          <a:p>
            <a:pPr algn="just"/>
            <a:r>
              <a:rPr lang="ru-RU" sz="4000" dirty="0" err="1">
                <a:solidFill>
                  <a:schemeClr val="tx1"/>
                </a:solidFill>
                <a:latin typeface="Times New Roman" panose="02020603050405020304" pitchFamily="18" charset="0"/>
                <a:cs typeface="Times New Roman" panose="02020603050405020304" pitchFamily="18" charset="0"/>
              </a:rPr>
              <a:t>Жалпы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бейімделудің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екінші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кезеңінде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ағзада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тиімді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жұмыс</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істеу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механизмдері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қарастырылады</a:t>
            </a:r>
            <a:r>
              <a:rPr lang="ru-RU" sz="4000" dirty="0" smtClean="0">
                <a:solidFill>
                  <a:schemeClr val="tx1"/>
                </a:solidFill>
                <a:latin typeface="Times New Roman" panose="02020603050405020304" pitchFamily="18" charset="0"/>
                <a:cs typeface="Times New Roman" panose="02020603050405020304" pitchFamily="18" charset="0"/>
              </a:rPr>
              <a:t>.</a:t>
            </a:r>
            <a:endParaRPr lang="ru-RU" sz="4000" dirty="0"/>
          </a:p>
        </p:txBody>
      </p:sp>
    </p:spTree>
    <p:extLst>
      <p:ext uri="{BB962C8B-B14F-4D97-AF65-F5344CB8AC3E}">
        <p14:creationId xmlns:p14="http://schemas.microsoft.com/office/powerpoint/2010/main" val="3870982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gs>
            <a:gs pos="84450">
              <a:srgbClr val="FF0000"/>
            </a:gs>
            <a:gs pos="18928">
              <a:srgbClr val="FFC000"/>
            </a:gs>
            <a:gs pos="33800">
              <a:srgbClr val="FF0000"/>
            </a:gs>
            <a:gs pos="50000">
              <a:srgbClr val="FFFF00"/>
            </a:gs>
            <a:gs pos="75665">
              <a:srgbClr val="00B0F0"/>
            </a:gs>
            <a:gs pos="94000">
              <a:srgbClr val="FFFF00"/>
            </a:gs>
            <a:gs pos="99000">
              <a:srgbClr val="00B0F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Прямоугольник с двумя усеченными противолежащими углами 2"/>
          <p:cNvSpPr/>
          <p:nvPr/>
        </p:nvSpPr>
        <p:spPr>
          <a:xfrm>
            <a:off x="1143000" y="800100"/>
            <a:ext cx="16002000" cy="8686800"/>
          </a:xfrm>
          <a:prstGeom prst="snip2Diag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400" b="1" dirty="0" err="1">
                <a:latin typeface="Times New Roman" panose="02020603050405020304" pitchFamily="18" charset="0"/>
                <a:cs typeface="Times New Roman" panose="02020603050405020304" pitchFamily="18" charset="0"/>
              </a:rPr>
              <a:t>Тұрақты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немесе</a:t>
            </a:r>
            <a:r>
              <a:rPr lang="ru-RU" sz="4400" dirty="0">
                <a:latin typeface="Times New Roman" panose="02020603050405020304" pitchFamily="18" charset="0"/>
                <a:cs typeface="Times New Roman" panose="02020603050405020304" pitchFamily="18" charset="0"/>
              </a:rPr>
              <a:t> </a:t>
            </a:r>
            <a:r>
              <a:rPr lang="ru-RU" sz="4400" b="1" dirty="0" err="1">
                <a:latin typeface="Times New Roman" panose="02020603050405020304" pitchFamily="18" charset="0"/>
                <a:cs typeface="Times New Roman" panose="02020603050405020304" pitchFamily="18" charset="0"/>
              </a:rPr>
              <a:t>ұзақ</a:t>
            </a:r>
            <a:r>
              <a:rPr lang="ru-RU" sz="4400" b="1" dirty="0">
                <a:latin typeface="Times New Roman" panose="02020603050405020304" pitchFamily="18" charset="0"/>
                <a:cs typeface="Times New Roman" panose="02020603050405020304" pitchFamily="18" charset="0"/>
              </a:rPr>
              <a:t> </a:t>
            </a:r>
            <a:r>
              <a:rPr lang="ru-RU" sz="4400" b="1" dirty="0" err="1">
                <a:latin typeface="Times New Roman" panose="02020603050405020304" pitchFamily="18" charset="0"/>
                <a:cs typeface="Times New Roman" panose="02020603050405020304" pitchFamily="18" charset="0"/>
              </a:rPr>
              <a:t>мерзімді</a:t>
            </a:r>
            <a:r>
              <a:rPr lang="ru-RU" sz="4400" b="1" dirty="0">
                <a:latin typeface="Times New Roman" panose="02020603050405020304" pitchFamily="18" charset="0"/>
                <a:cs typeface="Times New Roman" panose="02020603050405020304" pitchFamily="18" charset="0"/>
              </a:rPr>
              <a:t> </a:t>
            </a:r>
            <a:r>
              <a:rPr lang="ru-RU" sz="4400" b="1" dirty="0" err="1">
                <a:latin typeface="Times New Roman" panose="02020603050405020304" pitchFamily="18" charset="0"/>
                <a:cs typeface="Times New Roman" panose="02020603050405020304" pitchFamily="18" charset="0"/>
              </a:rPr>
              <a:t>бейімделу</a:t>
            </a:r>
            <a:r>
              <a:rPr lang="ru-RU" sz="4400" b="1"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кезеңі</a:t>
            </a:r>
            <a:r>
              <a:rPr lang="ru-RU" sz="4400" dirty="0" smtClean="0">
                <a:latin typeface="Times New Roman" panose="02020603050405020304" pitchFamily="18" charset="0"/>
                <a:cs typeface="Times New Roman" panose="02020603050405020304" pitchFamily="18" charset="0"/>
              </a:rPr>
              <a:t> – </a:t>
            </a:r>
            <a:r>
              <a:rPr lang="ru-RU" sz="4400" dirty="0" err="1" smtClean="0">
                <a:latin typeface="Times New Roman" panose="02020603050405020304" pitchFamily="18" charset="0"/>
                <a:cs typeface="Times New Roman" panose="02020603050405020304" pitchFamily="18" charset="0"/>
              </a:rPr>
              <a:t>жаңа</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жағдайларға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сәйкес</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келетін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гомеостаздың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жаңа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деңгейін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қамтамасыз</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ету</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бейімделудің</a:t>
            </a:r>
            <a:r>
              <a:rPr lang="ru-RU" sz="4400" dirty="0">
                <a:latin typeface="Times New Roman" panose="02020603050405020304" pitchFamily="18" charset="0"/>
                <a:cs typeface="Times New Roman" panose="02020603050405020304" pitchFamily="18" charset="0"/>
              </a:rPr>
              <a:t> </a:t>
            </a:r>
            <a:r>
              <a:rPr lang="ru-RU" sz="4400" dirty="0" smtClean="0">
                <a:latin typeface="Times New Roman" panose="02020603050405020304" pitchFamily="18" charset="0"/>
                <a:cs typeface="Times New Roman" panose="02020603050405020304" pitchFamily="18" charset="0"/>
              </a:rPr>
              <a:t>«</a:t>
            </a:r>
            <a:r>
              <a:rPr lang="ru-RU" sz="4400" dirty="0" err="1" smtClean="0">
                <a:latin typeface="Times New Roman" panose="02020603050405020304" pitchFamily="18" charset="0"/>
                <a:cs typeface="Times New Roman" panose="02020603050405020304" pitchFamily="18" charset="0"/>
              </a:rPr>
              <a:t>құрылымдық</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ізінің</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пайда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болуы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Бейімделудің</a:t>
            </a:r>
            <a:r>
              <a:rPr lang="ru-RU" sz="4400" dirty="0">
                <a:latin typeface="Times New Roman" panose="02020603050405020304" pitchFamily="18" charset="0"/>
                <a:cs typeface="Times New Roman" panose="02020603050405020304" pitchFamily="18" charset="0"/>
              </a:rPr>
              <a:t> осы </a:t>
            </a:r>
            <a:r>
              <a:rPr lang="ru-RU" sz="4400" dirty="0" err="1">
                <a:latin typeface="Times New Roman" panose="02020603050405020304" pitchFamily="18" charset="0"/>
                <a:cs typeface="Times New Roman" panose="02020603050405020304" pitchFamily="18" charset="0"/>
              </a:rPr>
              <a:t>кезеңінің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басталуының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негізгі</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шарты</a:t>
            </a:r>
            <a:r>
              <a:rPr lang="ru-RU" sz="4400" dirty="0" smtClean="0">
                <a:latin typeface="Times New Roman" panose="02020603050405020304" pitchFamily="18" charset="0"/>
                <a:cs typeface="Times New Roman" panose="02020603050405020304" pitchFamily="18" charset="0"/>
              </a:rPr>
              <a:t> – </a:t>
            </a:r>
            <a:r>
              <a:rPr lang="ru-RU" sz="4400" dirty="0" err="1" smtClean="0">
                <a:latin typeface="Times New Roman" panose="02020603050405020304" pitchFamily="18" charset="0"/>
                <a:cs typeface="Times New Roman" panose="02020603050405020304" pitchFamily="18" charset="0"/>
              </a:rPr>
              <a:t>жаңадан</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құрылған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функционалды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жүйені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жұмылдыратын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факторлардың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ағзаға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бірнеше</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немесе</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ұзақ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әсер</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етуі</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Бұл</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кезеңде</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ұлпалық</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деңгейінде</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биохимиялық</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процестер</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басым</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болады</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Жасуша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алмасуының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қайта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құрылуы</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нәтижесінде</a:t>
            </a:r>
            <a:r>
              <a:rPr lang="ru-RU" sz="4400" dirty="0" smtClean="0">
                <a:latin typeface="Times New Roman" panose="02020603050405020304" pitchFamily="18" charset="0"/>
                <a:cs typeface="Times New Roman" panose="02020603050405020304" pitchFamily="18" charset="0"/>
              </a:rPr>
              <a:t> анаболизм </a:t>
            </a:r>
            <a:r>
              <a:rPr lang="ru-RU" sz="4400" dirty="0" err="1">
                <a:latin typeface="Times New Roman" panose="02020603050405020304" pitchFamily="18" charset="0"/>
                <a:cs typeface="Times New Roman" panose="02020603050405020304" pitchFamily="18" charset="0"/>
              </a:rPr>
              <a:t>процестері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катаболикалық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процестерден</a:t>
            </a:r>
            <a:r>
              <a:rPr lang="ru-RU" sz="4400" dirty="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басым</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олып</a:t>
            </a:r>
            <a:r>
              <a:rPr lang="ru-RU" sz="4400" dirty="0" smtClean="0">
                <a:latin typeface="Times New Roman" panose="02020603050405020304" pitchFamily="18" charset="0"/>
                <a:cs typeface="Times New Roman" panose="02020603050405020304" pitchFamily="18" charset="0"/>
              </a:rPr>
              <a:t> </a:t>
            </a:r>
            <a:r>
              <a:rPr lang="ru-RU" sz="4400" dirty="0" err="1" smtClean="0">
                <a:latin typeface="Times New Roman" panose="02020603050405020304" pitchFamily="18" charset="0"/>
                <a:cs typeface="Times New Roman" panose="02020603050405020304" pitchFamily="18" charset="0"/>
              </a:rPr>
              <a:t>келеді</a:t>
            </a:r>
            <a:r>
              <a:rPr lang="ru-RU" sz="4400" dirty="0" smtClean="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Жалпы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адамдарда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бейімделу</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мерзімі</a:t>
            </a:r>
            <a:r>
              <a:rPr lang="ru-RU" sz="4400" dirty="0">
                <a:latin typeface="Times New Roman" panose="02020603050405020304" pitchFamily="18" charset="0"/>
                <a:cs typeface="Times New Roman" panose="02020603050405020304" pitchFamily="18" charset="0"/>
              </a:rPr>
              <a:t> 2-3 </a:t>
            </a:r>
            <a:r>
              <a:rPr lang="ru-RU" sz="4400" dirty="0" err="1">
                <a:latin typeface="Times New Roman" panose="02020603050405020304" pitchFamily="18" charset="0"/>
                <a:cs typeface="Times New Roman" panose="02020603050405020304" pitchFamily="18" charset="0"/>
              </a:rPr>
              <a:t>жылға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созылады</a:t>
            </a:r>
            <a:r>
              <a:rPr lang="ru-RU" sz="4400" dirty="0" smtClean="0">
                <a:latin typeface="Times New Roman" panose="02020603050405020304" pitchFamily="18" charset="0"/>
                <a:cs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014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gs>
            <a:gs pos="84450">
              <a:srgbClr val="FF0000"/>
            </a:gs>
            <a:gs pos="18928">
              <a:srgbClr val="FFC000"/>
            </a:gs>
            <a:gs pos="33800">
              <a:srgbClr val="FF00FF"/>
            </a:gs>
            <a:gs pos="50000">
              <a:srgbClr val="FFFF00"/>
            </a:gs>
            <a:gs pos="75665">
              <a:srgbClr val="00B0F0"/>
            </a:gs>
            <a:gs pos="94000">
              <a:srgbClr val="FFFF00"/>
            </a:gs>
            <a:gs pos="99000">
              <a:srgbClr val="00B0F0"/>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28800" y="723900"/>
            <a:ext cx="15163800" cy="8361347"/>
          </a:xfrm>
          <a:prstGeom prst="rect">
            <a:avLst/>
          </a:prstGeom>
        </p:spPr>
      </p:pic>
      <p:sp>
        <p:nvSpPr>
          <p:cNvPr id="4" name="AutoShape 50"/>
          <p:cNvSpPr>
            <a:spLocks noChangeArrowheads="1"/>
          </p:cNvSpPr>
          <p:nvPr/>
        </p:nvSpPr>
        <p:spPr bwMode="auto">
          <a:xfrm>
            <a:off x="4876800" y="9410700"/>
            <a:ext cx="7239000" cy="876300"/>
          </a:xfrm>
          <a:prstGeom prst="flowChartProcess">
            <a:avLst/>
          </a:prstGeom>
          <a:blipFill>
            <a:blip r:embed="rId3"/>
            <a:tile tx="0" ty="0" sx="100000" sy="100000" flip="none" algn="tl"/>
          </a:blipFill>
          <a:ln w="9525">
            <a:noFill/>
            <a:miter lim="800000"/>
            <a:headEnd/>
            <a:tailEnd/>
          </a:ln>
        </p:spPr>
        <p:txBody>
          <a:bodyPr wrap="none" anchor="ctr"/>
          <a:lstStyle/>
          <a:p>
            <a:pPr algn="ctr"/>
            <a:r>
              <a:rPr lang="en-US" sz="4000" b="1" dirty="0">
                <a:solidFill>
                  <a:srgbClr val="7030A0"/>
                </a:solidFill>
                <a:latin typeface="Times New Roman" pitchFamily="18" charset="0"/>
                <a:cs typeface="Times New Roman" pitchFamily="18" charset="0"/>
              </a:rPr>
              <a:t>SNABDRESHOV@mail.ru</a:t>
            </a:r>
            <a:endParaRPr lang="ru-RU" sz="40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4611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66888">
              <a:srgbClr val="CA0689"/>
            </a:gs>
            <a:gs pos="0">
              <a:srgbClr val="C00000"/>
            </a:gs>
            <a:gs pos="84450">
              <a:srgbClr val="FF0000"/>
            </a:gs>
            <a:gs pos="18928">
              <a:srgbClr val="FFC000"/>
            </a:gs>
            <a:gs pos="33800">
              <a:srgbClr val="FF00FF"/>
            </a:gs>
            <a:gs pos="50000">
              <a:srgbClr val="FFFF00"/>
            </a:gs>
            <a:gs pos="75665">
              <a:srgbClr val="00B0F0"/>
            </a:gs>
            <a:gs pos="94000">
              <a:srgbClr val="FFFF00"/>
            </a:gs>
            <a:gs pos="99000">
              <a:srgbClr val="00B0F0"/>
            </a:gs>
          </a:gsLst>
          <a:lin ang="2700000" scaled="1"/>
          <a:tileRect/>
        </a:gradFill>
        <a:effectLst/>
      </p:bgPr>
    </p:bg>
    <p:spTree>
      <p:nvGrpSpPr>
        <p:cNvPr id="1" name=""/>
        <p:cNvGrpSpPr/>
        <p:nvPr/>
      </p:nvGrpSpPr>
      <p:grpSpPr>
        <a:xfrm>
          <a:off x="0" y="0"/>
          <a:ext cx="0" cy="0"/>
          <a:chOff x="0" y="0"/>
          <a:chExt cx="0" cy="0"/>
        </a:xfrm>
      </p:grpSpPr>
      <p:sp>
        <p:nvSpPr>
          <p:cNvPr id="3" name="Овал 2"/>
          <p:cNvSpPr/>
          <p:nvPr/>
        </p:nvSpPr>
        <p:spPr>
          <a:xfrm>
            <a:off x="2819400" y="266700"/>
            <a:ext cx="114300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err="1">
                <a:solidFill>
                  <a:schemeClr val="tx1"/>
                </a:solidFill>
                <a:latin typeface="Times New Roman" panose="02020603050405020304" pitchFamily="18" charset="0"/>
                <a:cs typeface="Times New Roman" panose="02020603050405020304" pitchFamily="18" charset="0"/>
              </a:rPr>
              <a:t>Бейімделу</a:t>
            </a:r>
            <a:r>
              <a:rPr lang="ru-RU" sz="4400" b="1" dirty="0">
                <a:solidFill>
                  <a:schemeClr val="tx1"/>
                </a:solidFill>
                <a:latin typeface="Times New Roman" panose="02020603050405020304" pitchFamily="18" charset="0"/>
                <a:cs typeface="Times New Roman" panose="02020603050405020304" pitchFamily="18" charset="0"/>
              </a:rPr>
              <a:t> </a:t>
            </a:r>
            <a:r>
              <a:rPr lang="ru-RU" sz="4400" b="1" dirty="0" err="1" smtClean="0">
                <a:solidFill>
                  <a:schemeClr val="tx1"/>
                </a:solidFill>
                <a:latin typeface="Times New Roman" panose="02020603050405020304" pitchFamily="18" charset="0"/>
                <a:cs typeface="Times New Roman" panose="02020603050405020304" pitchFamily="18" charset="0"/>
              </a:rPr>
              <a:t>критерийлері</a:t>
            </a:r>
            <a:endParaRPr lang="ru-RU" sz="4400" b="1"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990600" y="1638300"/>
            <a:ext cx="16383000" cy="8077200"/>
          </a:xfrm>
          <a:prstGeom prst="rect">
            <a:avLst/>
          </a:prstGeom>
        </p:spPr>
      </p:pic>
    </p:spTree>
    <p:extLst>
      <p:ext uri="{BB962C8B-B14F-4D97-AF65-F5344CB8AC3E}">
        <p14:creationId xmlns:p14="http://schemas.microsoft.com/office/powerpoint/2010/main" val="2347928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66888">
              <a:srgbClr val="FFC000"/>
            </a:gs>
            <a:gs pos="0">
              <a:srgbClr val="C00000"/>
            </a:gs>
            <a:gs pos="84450">
              <a:srgbClr val="FF0000"/>
            </a:gs>
            <a:gs pos="18928">
              <a:srgbClr val="FFC000"/>
            </a:gs>
            <a:gs pos="33800">
              <a:srgbClr val="00B050"/>
            </a:gs>
            <a:gs pos="50000">
              <a:srgbClr val="FFFF00"/>
            </a:gs>
            <a:gs pos="75665">
              <a:srgbClr val="00B0F0"/>
            </a:gs>
            <a:gs pos="94000">
              <a:srgbClr val="FFFF00"/>
            </a:gs>
            <a:gs pos="99000">
              <a:srgbClr val="00B0F0"/>
            </a:gs>
          </a:gsLst>
          <a:lin ang="2700000" scaled="1"/>
        </a:gradFill>
        <a:effectLst/>
      </p:bgPr>
    </p:bg>
    <p:spTree>
      <p:nvGrpSpPr>
        <p:cNvPr id="1" name=""/>
        <p:cNvGrpSpPr/>
        <p:nvPr/>
      </p:nvGrpSpPr>
      <p:grpSpPr>
        <a:xfrm>
          <a:off x="0" y="0"/>
          <a:ext cx="0" cy="0"/>
          <a:chOff x="0" y="0"/>
          <a:chExt cx="0" cy="0"/>
        </a:xfrm>
      </p:grpSpPr>
      <p:sp>
        <p:nvSpPr>
          <p:cNvPr id="3" name="Параллелограмм 2"/>
          <p:cNvSpPr/>
          <p:nvPr/>
        </p:nvSpPr>
        <p:spPr>
          <a:xfrm>
            <a:off x="4648200" y="800100"/>
            <a:ext cx="8229600" cy="1295400"/>
          </a:xfrm>
          <a:prstGeom prst="parallelogram">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err="1" smtClean="0">
                <a:solidFill>
                  <a:srgbClr val="0070C0"/>
                </a:solidFill>
                <a:latin typeface="Times New Roman" panose="02020603050405020304" pitchFamily="18" charset="0"/>
                <a:cs typeface="Times New Roman" panose="02020603050405020304" pitchFamily="18" charset="0"/>
              </a:rPr>
              <a:t>Бейімделуд</a:t>
            </a:r>
            <a:r>
              <a:rPr lang="kk-KZ" sz="5400" b="1" dirty="0" smtClean="0">
                <a:solidFill>
                  <a:srgbClr val="0070C0"/>
                </a:solidFill>
                <a:latin typeface="Times New Roman" panose="02020603050405020304" pitchFamily="18" charset="0"/>
                <a:cs typeface="Times New Roman" panose="02020603050405020304" pitchFamily="18" charset="0"/>
              </a:rPr>
              <a:t>і</a:t>
            </a:r>
            <a:r>
              <a:rPr lang="ru-RU" sz="5400" b="1" dirty="0" smtClean="0">
                <a:solidFill>
                  <a:srgbClr val="0070C0"/>
                </a:solidFill>
                <a:latin typeface="Times New Roman" panose="02020603050405020304" pitchFamily="18" charset="0"/>
                <a:cs typeface="Times New Roman" panose="02020603050405020304" pitchFamily="18" charset="0"/>
              </a:rPr>
              <a:t> </a:t>
            </a:r>
            <a:r>
              <a:rPr lang="ru-RU" sz="5400" b="1" dirty="0" err="1" smtClean="0">
                <a:solidFill>
                  <a:srgbClr val="0070C0"/>
                </a:solidFill>
                <a:latin typeface="Times New Roman" panose="02020603050405020304" pitchFamily="18" charset="0"/>
                <a:cs typeface="Times New Roman" panose="02020603050405020304" pitchFamily="18" charset="0"/>
              </a:rPr>
              <a:t>бағалау</a:t>
            </a:r>
            <a:endParaRPr lang="ru-RU" sz="5400" b="1" dirty="0">
              <a:solidFill>
                <a:srgbClr val="0070C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 y="6743700"/>
            <a:ext cx="4841392" cy="3549316"/>
          </a:xfrm>
          <a:prstGeom prst="rect">
            <a:avLst/>
          </a:prstGeom>
        </p:spPr>
      </p:pic>
      <p:pic>
        <p:nvPicPr>
          <p:cNvPr id="6" name="Рисунок 5"/>
          <p:cNvPicPr>
            <a:picLocks noChangeAspect="1"/>
          </p:cNvPicPr>
          <p:nvPr/>
        </p:nvPicPr>
        <p:blipFill>
          <a:blip r:embed="rId3"/>
          <a:stretch>
            <a:fillRect/>
          </a:stretch>
        </p:blipFill>
        <p:spPr>
          <a:xfrm>
            <a:off x="14790595" y="0"/>
            <a:ext cx="3557495" cy="5166059"/>
          </a:xfrm>
          <a:prstGeom prst="rect">
            <a:avLst/>
          </a:prstGeom>
        </p:spPr>
      </p:pic>
      <p:pic>
        <p:nvPicPr>
          <p:cNvPr id="7" name="Рисунок 6"/>
          <p:cNvPicPr>
            <a:picLocks noChangeAspect="1"/>
          </p:cNvPicPr>
          <p:nvPr/>
        </p:nvPicPr>
        <p:blipFill>
          <a:blip r:embed="rId4"/>
          <a:stretch>
            <a:fillRect/>
          </a:stretch>
        </p:blipFill>
        <p:spPr>
          <a:xfrm>
            <a:off x="13398581" y="6972300"/>
            <a:ext cx="4508418" cy="3320716"/>
          </a:xfrm>
          <a:prstGeom prst="rect">
            <a:avLst/>
          </a:prstGeom>
        </p:spPr>
      </p:pic>
      <p:pic>
        <p:nvPicPr>
          <p:cNvPr id="8" name="Рисунок 7"/>
          <p:cNvPicPr>
            <a:picLocks noChangeAspect="1"/>
          </p:cNvPicPr>
          <p:nvPr/>
        </p:nvPicPr>
        <p:blipFill>
          <a:blip r:embed="rId5"/>
          <a:stretch>
            <a:fillRect/>
          </a:stretch>
        </p:blipFill>
        <p:spPr>
          <a:xfrm>
            <a:off x="0" y="0"/>
            <a:ext cx="3592025" cy="5166059"/>
          </a:xfrm>
          <a:prstGeom prst="rect">
            <a:avLst/>
          </a:prstGeom>
        </p:spPr>
      </p:pic>
      <p:sp>
        <p:nvSpPr>
          <p:cNvPr id="9" name="Прямоугольник с двумя усеченными противолежащими углами 8"/>
          <p:cNvSpPr/>
          <p:nvPr/>
        </p:nvSpPr>
        <p:spPr>
          <a:xfrm>
            <a:off x="1905000" y="2705100"/>
            <a:ext cx="14097000" cy="5410200"/>
          </a:xfrm>
          <a:prstGeom prst="snip2DiagRect">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Бұл</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нейрогуморальды</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реттеудің</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механизмдеріндегі</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өзгерістер</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қызметтік</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жүйелердің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жұмысындағы</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жанама</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әсерлер</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деңгейі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тұрақты</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бейімделуге</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қол</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жеткізу</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процесінде</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ағзаның</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ширығу</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дәрежесі</a:t>
            </a:r>
            <a:r>
              <a:rPr lang="ru-RU" sz="4400" dirty="0" smtClean="0">
                <a:solidFill>
                  <a:srgbClr val="002060"/>
                </a:solidFill>
                <a:latin typeface="Times New Roman" panose="02020603050405020304" pitchFamily="18" charset="0"/>
                <a:cs typeface="Times New Roman" panose="02020603050405020304" pitchFamily="18" charset="0"/>
              </a:rPr>
              <a:t>.</a:t>
            </a:r>
          </a:p>
          <a:p>
            <a:pPr algn="just"/>
            <a:r>
              <a:rPr lang="ru-RU" sz="4400" dirty="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Белсенді</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фактордың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дозасына</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және</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ағзаның</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реактивтілік</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деңгейіне</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байланысты</a:t>
            </a:r>
            <a:r>
              <a:rPr lang="ru-RU" sz="4400" dirty="0" smtClean="0">
                <a:solidFill>
                  <a:srgbClr val="002060"/>
                </a:solidFill>
                <a:latin typeface="Times New Roman" panose="02020603050405020304" pitchFamily="18" charset="0"/>
                <a:cs typeface="Times New Roman" panose="02020603050405020304" pitchFamily="18" charset="0"/>
              </a:rPr>
              <a:t>.</a:t>
            </a:r>
            <a:endParaRPr lang="ru-RU" sz="4400" dirty="0">
              <a:solidFill>
                <a:srgbClr val="002060"/>
              </a:solidFill>
              <a:latin typeface="Times New Roman" panose="02020603050405020304" pitchFamily="18" charset="0"/>
              <a:cs typeface="Times New Roman" panose="02020603050405020304" pitchFamily="18" charset="0"/>
            </a:endParaRPr>
          </a:p>
        </p:txBody>
      </p:sp>
      <p:sp>
        <p:nvSpPr>
          <p:cNvPr id="10" name="AutoShape 50"/>
          <p:cNvSpPr>
            <a:spLocks noChangeArrowheads="1"/>
          </p:cNvSpPr>
          <p:nvPr/>
        </p:nvSpPr>
        <p:spPr bwMode="auto">
          <a:xfrm>
            <a:off x="4841393" y="9410700"/>
            <a:ext cx="8557187" cy="876300"/>
          </a:xfrm>
          <a:prstGeom prst="flowChartProcess">
            <a:avLst/>
          </a:prstGeom>
          <a:blipFill>
            <a:blip r:embed="rId7"/>
            <a:tile tx="0" ty="0" sx="100000" sy="100000" flip="none" algn="tl"/>
          </a:blipFill>
          <a:ln w="9525">
            <a:noFill/>
            <a:miter lim="800000"/>
            <a:headEnd/>
            <a:tailEnd/>
          </a:ln>
        </p:spPr>
        <p:txBody>
          <a:bodyPr wrap="none" anchor="ctr"/>
          <a:lstStyle/>
          <a:p>
            <a:pPr algn="ctr"/>
            <a:r>
              <a:rPr lang="en-US" sz="4000" b="1" dirty="0">
                <a:solidFill>
                  <a:srgbClr val="7030A0"/>
                </a:solidFill>
                <a:latin typeface="Times New Roman" pitchFamily="18" charset="0"/>
                <a:cs typeface="Times New Roman" pitchFamily="18" charset="0"/>
              </a:rPr>
              <a:t>SNABDRESHOV@mail.ru</a:t>
            </a:r>
            <a:endParaRPr lang="ru-RU" sz="40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470865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66888">
              <a:srgbClr val="FFC000"/>
            </a:gs>
            <a:gs pos="0">
              <a:srgbClr val="FFFF00"/>
            </a:gs>
            <a:gs pos="84450">
              <a:srgbClr val="FFFF00"/>
            </a:gs>
            <a:gs pos="18928">
              <a:srgbClr val="FFC000"/>
            </a:gs>
            <a:gs pos="33800">
              <a:srgbClr val="00B050"/>
            </a:gs>
            <a:gs pos="50000">
              <a:srgbClr val="FFFF00"/>
            </a:gs>
            <a:gs pos="75665">
              <a:srgbClr val="00B0F0"/>
            </a:gs>
            <a:gs pos="94000">
              <a:srgbClr val="FFFF00"/>
            </a:gs>
            <a:gs pos="99000">
              <a:srgbClr val="00B0F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Параллелограмм 1"/>
          <p:cNvSpPr/>
          <p:nvPr/>
        </p:nvSpPr>
        <p:spPr>
          <a:xfrm>
            <a:off x="4180449" y="342900"/>
            <a:ext cx="10058400" cy="1219200"/>
          </a:xfrm>
          <a:prstGeom prst="parallelogram">
            <a:avLst/>
          </a:prstGeom>
          <a:solidFill>
            <a:srgbClr val="15DCF7"/>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err="1">
                <a:solidFill>
                  <a:srgbClr val="C00000"/>
                </a:solidFill>
                <a:latin typeface="Times New Roman" panose="02020603050405020304" pitchFamily="18" charset="0"/>
                <a:cs typeface="Times New Roman" panose="02020603050405020304" pitchFamily="18" charset="0"/>
              </a:rPr>
              <a:t>Реактивтілік</a:t>
            </a:r>
            <a:r>
              <a:rPr lang="ru-RU" sz="5400" b="1" dirty="0">
                <a:solidFill>
                  <a:srgbClr val="C00000"/>
                </a:solidFill>
                <a:latin typeface="Times New Roman" panose="02020603050405020304" pitchFamily="18" charset="0"/>
                <a:cs typeface="Times New Roman" panose="02020603050405020304" pitchFamily="18" charset="0"/>
              </a:rPr>
              <a:t> </a:t>
            </a:r>
            <a:r>
              <a:rPr lang="ru-RU" sz="5400" b="1" dirty="0" err="1" smtClean="0">
                <a:solidFill>
                  <a:srgbClr val="C00000"/>
                </a:solidFill>
                <a:latin typeface="Times New Roman" panose="02020603050405020304" pitchFamily="18" charset="0"/>
                <a:cs typeface="Times New Roman" panose="02020603050405020304" pitchFamily="18" charset="0"/>
              </a:rPr>
              <a:t>деңгейлері</a:t>
            </a:r>
            <a:endParaRPr lang="ru-RU" sz="5400" b="1" dirty="0">
              <a:solidFill>
                <a:srgbClr val="C00000"/>
              </a:solidFill>
              <a:latin typeface="Times New Roman" panose="02020603050405020304" pitchFamily="18" charset="0"/>
              <a:cs typeface="Times New Roman" panose="02020603050405020304" pitchFamily="18" charset="0"/>
            </a:endParaRPr>
          </a:p>
        </p:txBody>
      </p:sp>
      <p:sp>
        <p:nvSpPr>
          <p:cNvPr id="11" name="Прямоугольник с двумя усеченными противолежащими углами 10"/>
          <p:cNvSpPr/>
          <p:nvPr/>
        </p:nvSpPr>
        <p:spPr>
          <a:xfrm>
            <a:off x="685800" y="1562100"/>
            <a:ext cx="17221199" cy="8191500"/>
          </a:xfrm>
          <a:prstGeom prst="roundRect">
            <a:avLst/>
          </a:prstGeom>
          <a:blipFill>
            <a:blip r:embed="rId2"/>
            <a:tile tx="0" ty="0" sx="100000" sy="100000" flip="none" algn="tl"/>
          </a:blip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400" dirty="0" smtClean="0">
                <a:solidFill>
                  <a:srgbClr val="C00000"/>
                </a:solidFill>
                <a:latin typeface="Times New Roman" panose="02020603050405020304" pitchFamily="18" charset="0"/>
                <a:cs typeface="Times New Roman" panose="02020603050405020304" pitchFamily="18" charset="0"/>
              </a:rPr>
              <a:t>     </a:t>
            </a:r>
            <a:r>
              <a:rPr lang="en-US" sz="4400" dirty="0" smtClean="0">
                <a:solidFill>
                  <a:srgbClr val="C0000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Реактивтілік</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тітіркендіргішке</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барабар</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жауап</a:t>
            </a:r>
            <a:r>
              <a:rPr lang="ru-RU" sz="4400" dirty="0">
                <a:solidFill>
                  <a:srgbClr val="002060"/>
                </a:solidFill>
                <a:latin typeface="Times New Roman" panose="02020603050405020304" pitchFamily="18" charset="0"/>
                <a:cs typeface="Times New Roman" panose="02020603050405020304" pitchFamily="18" charset="0"/>
              </a:rPr>
              <a:t> беру </a:t>
            </a:r>
            <a:r>
              <a:rPr lang="ru-RU" sz="4400" dirty="0" err="1" smtClean="0">
                <a:solidFill>
                  <a:srgbClr val="002060"/>
                </a:solidFill>
                <a:latin typeface="Times New Roman" panose="02020603050405020304" pitchFamily="18" charset="0"/>
                <a:cs typeface="Times New Roman" panose="02020603050405020304" pitchFamily="18" charset="0"/>
              </a:rPr>
              <a:t>қабілеті</a:t>
            </a:r>
            <a:r>
              <a:rPr lang="ru-RU" sz="4400" dirty="0" smtClean="0">
                <a:solidFill>
                  <a:srgbClr val="002060"/>
                </a:solidFill>
                <a:latin typeface="Times New Roman" panose="02020603050405020304" pitchFamily="18" charset="0"/>
                <a:cs typeface="Times New Roman" panose="02020603050405020304" pitchFamily="18" charset="0"/>
              </a:rPr>
              <a:t>. </a:t>
            </a:r>
          </a:p>
          <a:p>
            <a:pPr algn="just"/>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Жоғары</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деңгей</a:t>
            </a:r>
            <a:r>
              <a:rPr lang="ru-RU" sz="4400" dirty="0" smtClean="0">
                <a:solidFill>
                  <a:srgbClr val="002060"/>
                </a:solidFill>
                <a:latin typeface="Times New Roman" panose="02020603050405020304" pitchFamily="18" charset="0"/>
                <a:cs typeface="Times New Roman" panose="02020603050405020304" pitchFamily="18" charset="0"/>
              </a:rPr>
              <a:t> – </a:t>
            </a:r>
            <a:r>
              <a:rPr lang="ru-RU" sz="4400" dirty="0" err="1" smtClean="0">
                <a:solidFill>
                  <a:srgbClr val="002060"/>
                </a:solidFill>
                <a:latin typeface="Times New Roman" panose="02020603050405020304" pitchFamily="18" charset="0"/>
                <a:cs typeface="Times New Roman" panose="02020603050405020304" pitchFamily="18" charset="0"/>
              </a:rPr>
              <a:t>денсаулықтың</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спецификалық</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емес</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негізі</a:t>
            </a:r>
            <a:r>
              <a:rPr lang="ru-RU" sz="4400" dirty="0" smtClean="0">
                <a:solidFill>
                  <a:srgbClr val="002060"/>
                </a:solidFill>
                <a:latin typeface="Times New Roman" panose="02020603050405020304" pitchFamily="18" charset="0"/>
                <a:cs typeface="Times New Roman" panose="02020603050405020304" pitchFamily="18" charset="0"/>
              </a:rPr>
              <a:t>.</a:t>
            </a:r>
          </a:p>
          <a:p>
            <a:pPr algn="just"/>
            <a:r>
              <a:rPr lang="ru-RU" sz="4400" dirty="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Орташа</a:t>
            </a:r>
            <a:endParaRPr lang="ru-RU" sz="4400" dirty="0" smtClean="0">
              <a:solidFill>
                <a:srgbClr val="002060"/>
              </a:solidFill>
              <a:latin typeface="Times New Roman" panose="02020603050405020304" pitchFamily="18" charset="0"/>
              <a:cs typeface="Times New Roman" panose="02020603050405020304" pitchFamily="18" charset="0"/>
            </a:endParaRPr>
          </a:p>
          <a:p>
            <a:pPr algn="just"/>
            <a:r>
              <a:rPr lang="ru-RU" sz="4400" dirty="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Төмен</a:t>
            </a:r>
            <a:endParaRPr lang="ru-RU" sz="4400" dirty="0" smtClean="0">
              <a:solidFill>
                <a:srgbClr val="002060"/>
              </a:solidFill>
              <a:latin typeface="Times New Roman" panose="02020603050405020304" pitchFamily="18" charset="0"/>
              <a:cs typeface="Times New Roman" panose="02020603050405020304" pitchFamily="18" charset="0"/>
            </a:endParaRPr>
          </a:p>
          <a:p>
            <a:pPr algn="just"/>
            <a:r>
              <a:rPr lang="ru-RU" sz="4400" dirty="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Өте</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төмен</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ареактивтілік</a:t>
            </a:r>
            <a:r>
              <a:rPr lang="ru-RU" sz="4400" dirty="0" smtClean="0">
                <a:solidFill>
                  <a:srgbClr val="002060"/>
                </a:solidFill>
                <a:latin typeface="Times New Roman" panose="02020603050405020304" pitchFamily="18" charset="0"/>
                <a:cs typeface="Times New Roman" panose="02020603050405020304" pitchFamily="18" charset="0"/>
              </a:rPr>
              <a:t>)</a:t>
            </a:r>
          </a:p>
          <a:p>
            <a:pPr algn="just"/>
            <a:r>
              <a:rPr lang="ru-RU" sz="4400" dirty="0">
                <a:solidFill>
                  <a:srgbClr val="002060"/>
                </a:solidFill>
                <a:latin typeface="Times New Roman" panose="02020603050405020304" pitchFamily="18" charset="0"/>
                <a:cs typeface="Times New Roman" panose="02020603050405020304" pitchFamily="18" charset="0"/>
              </a:rPr>
              <a:t> </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Реактивтілік</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деңгейі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неғұрлым</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төмен</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болса</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бейімделу</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механизмдерінің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ширығуы</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кернеуі</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соғұрлым</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жоғары</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болады</a:t>
            </a:r>
            <a:r>
              <a:rPr lang="ru-RU" sz="4400" dirty="0" smtClean="0">
                <a:solidFill>
                  <a:srgbClr val="002060"/>
                </a:solidFill>
                <a:latin typeface="Times New Roman" panose="02020603050405020304" pitchFamily="18" charset="0"/>
                <a:cs typeface="Times New Roman" panose="02020603050405020304" pitchFamily="18" charset="0"/>
              </a:rPr>
              <a:t>.</a:t>
            </a:r>
          </a:p>
          <a:p>
            <a:pPr algn="just"/>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b="1" dirty="0" smtClean="0">
                <a:solidFill>
                  <a:srgbClr val="002060"/>
                </a:solidFill>
                <a:latin typeface="Times New Roman" panose="02020603050405020304" pitchFamily="18" charset="0"/>
                <a:cs typeface="Times New Roman" panose="02020603050405020304" pitchFamily="18" charset="0"/>
              </a:rPr>
              <a:t>Реакция</a:t>
            </a:r>
            <a:r>
              <a:rPr lang="ru-RU" sz="4400" dirty="0" smtClean="0">
                <a:solidFill>
                  <a:srgbClr val="002060"/>
                </a:solidFill>
                <a:latin typeface="Times New Roman" panose="02020603050405020304" pitchFamily="18" charset="0"/>
                <a:cs typeface="Times New Roman" panose="02020603050405020304" pitchFamily="18" charset="0"/>
              </a:rPr>
              <a:t> – </a:t>
            </a:r>
            <a:r>
              <a:rPr lang="ru-RU" sz="4400" dirty="0" err="1">
                <a:solidFill>
                  <a:srgbClr val="002060"/>
                </a:solidFill>
                <a:latin typeface="Times New Roman" panose="02020603050405020304" pitchFamily="18" charset="0"/>
                <a:cs typeface="Times New Roman" panose="02020603050405020304" pitchFamily="18" charset="0"/>
              </a:rPr>
              <a:t>т</a:t>
            </a:r>
            <a:r>
              <a:rPr lang="ru-RU" sz="4400" dirty="0" err="1" smtClean="0">
                <a:solidFill>
                  <a:srgbClr val="002060"/>
                </a:solidFill>
                <a:latin typeface="Times New Roman" panose="02020603050405020304" pitchFamily="18" charset="0"/>
                <a:cs typeface="Times New Roman" panose="02020603050405020304" pitchFamily="18" charset="0"/>
              </a:rPr>
              <a:t>ірі</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организмнің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гомеостазын</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сақтаудың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негізгі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жолы</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a:solidFill>
                  <a:srgbClr val="002060"/>
                </a:solidFill>
                <a:latin typeface="Times New Roman" panose="02020603050405020304" pitchFamily="18" charset="0"/>
                <a:cs typeface="Times New Roman" panose="02020603050405020304" pitchFamily="18" charset="0"/>
              </a:rPr>
              <a:t>(</a:t>
            </a:r>
            <a:r>
              <a:rPr lang="ru-RU" sz="4400" dirty="0" err="1">
                <a:solidFill>
                  <a:srgbClr val="002060"/>
                </a:solidFill>
                <a:latin typeface="Times New Roman" panose="02020603050405020304" pitchFamily="18" charset="0"/>
                <a:cs typeface="Times New Roman" panose="02020603050405020304" pitchFamily="18" charset="0"/>
              </a:rPr>
              <a:t>бұл</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әсер</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етуші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фактордың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дозасына</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байланысты</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оның</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мөлшері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smtClean="0">
                <a:solidFill>
                  <a:srgbClr val="002060"/>
                </a:solidFill>
                <a:latin typeface="Times New Roman" panose="02020603050405020304" pitchFamily="18" charset="0"/>
                <a:cs typeface="Times New Roman" panose="02020603050405020304" pitchFamily="18" charset="0"/>
              </a:rPr>
              <a:t>ағзаға</a:t>
            </a:r>
            <a:r>
              <a:rPr lang="ru-RU" sz="4400" dirty="0" smtClean="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әр</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түрлі</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кейде</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қарама-қарсы</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әсер</a:t>
            </a:r>
            <a:r>
              <a:rPr lang="ru-RU" sz="4400" dirty="0">
                <a:solidFill>
                  <a:srgbClr val="002060"/>
                </a:solidFill>
                <a:latin typeface="Times New Roman" panose="02020603050405020304" pitchFamily="18" charset="0"/>
                <a:cs typeface="Times New Roman" panose="02020603050405020304" pitchFamily="18" charset="0"/>
              </a:rPr>
              <a:t> </a:t>
            </a:r>
            <a:r>
              <a:rPr lang="ru-RU" sz="4400" dirty="0" err="1">
                <a:solidFill>
                  <a:srgbClr val="002060"/>
                </a:solidFill>
                <a:latin typeface="Times New Roman" panose="02020603050405020304" pitchFamily="18" charset="0"/>
                <a:cs typeface="Times New Roman" panose="02020603050405020304" pitchFamily="18" charset="0"/>
              </a:rPr>
              <a:t>етеді</a:t>
            </a:r>
            <a:r>
              <a:rPr lang="ru-RU" sz="4400" dirty="0" smtClean="0">
                <a:solidFill>
                  <a:srgbClr val="002060"/>
                </a:solidFill>
                <a:latin typeface="Times New Roman" panose="02020603050405020304" pitchFamily="18" charset="0"/>
                <a:cs typeface="Times New Roman" panose="02020603050405020304" pitchFamily="18" charset="0"/>
              </a:rPr>
              <a:t>).</a:t>
            </a:r>
            <a:endParaRPr lang="ru-RU" sz="4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1845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66888">
              <a:srgbClr val="FFC000"/>
            </a:gs>
            <a:gs pos="0">
              <a:srgbClr val="FF66FF"/>
            </a:gs>
            <a:gs pos="84450">
              <a:srgbClr val="00B0F0"/>
            </a:gs>
            <a:gs pos="18928">
              <a:srgbClr val="FFC000"/>
            </a:gs>
            <a:gs pos="33800">
              <a:srgbClr val="00B050"/>
            </a:gs>
            <a:gs pos="50000">
              <a:srgbClr val="FFFF00"/>
            </a:gs>
            <a:gs pos="75665">
              <a:srgbClr val="00B0F0"/>
            </a:gs>
            <a:gs pos="94000">
              <a:srgbClr val="CA0689"/>
            </a:gs>
            <a:gs pos="99000">
              <a:srgbClr val="00B0F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Прямоугольник 2"/>
          <p:cNvSpPr/>
          <p:nvPr/>
        </p:nvSpPr>
        <p:spPr>
          <a:xfrm>
            <a:off x="3429000" y="571500"/>
            <a:ext cx="11811000" cy="18288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err="1">
                <a:solidFill>
                  <a:srgbClr val="115B05"/>
                </a:solidFill>
                <a:latin typeface="Times New Roman" panose="02020603050405020304" pitchFamily="18" charset="0"/>
                <a:cs typeface="Times New Roman" panose="02020603050405020304" pitchFamily="18" charset="0"/>
              </a:rPr>
              <a:t>Спецификалық</a:t>
            </a:r>
            <a:r>
              <a:rPr lang="ru-RU" sz="5400" b="1" dirty="0">
                <a:solidFill>
                  <a:srgbClr val="115B05"/>
                </a:solidFill>
                <a:latin typeface="Times New Roman" panose="02020603050405020304" pitchFamily="18" charset="0"/>
                <a:cs typeface="Times New Roman" panose="02020603050405020304" pitchFamily="18" charset="0"/>
              </a:rPr>
              <a:t> </a:t>
            </a:r>
            <a:r>
              <a:rPr lang="ru-RU" sz="5400" b="1" dirty="0" err="1">
                <a:solidFill>
                  <a:srgbClr val="115B05"/>
                </a:solidFill>
                <a:latin typeface="Times New Roman" panose="02020603050405020304" pitchFamily="18" charset="0"/>
                <a:cs typeface="Times New Roman" panose="02020603050405020304" pitchFamily="18" charset="0"/>
              </a:rPr>
              <a:t>емес</a:t>
            </a:r>
            <a:r>
              <a:rPr lang="ru-RU" sz="5400" b="1" dirty="0">
                <a:solidFill>
                  <a:srgbClr val="115B05"/>
                </a:solidFill>
                <a:latin typeface="Times New Roman" panose="02020603050405020304" pitchFamily="18" charset="0"/>
                <a:cs typeface="Times New Roman" panose="02020603050405020304" pitchFamily="18" charset="0"/>
              </a:rPr>
              <a:t> </a:t>
            </a:r>
            <a:r>
              <a:rPr lang="ru-RU" sz="5400" b="1" dirty="0" err="1">
                <a:solidFill>
                  <a:srgbClr val="115B05"/>
                </a:solidFill>
                <a:latin typeface="Times New Roman" panose="02020603050405020304" pitchFamily="18" charset="0"/>
                <a:cs typeface="Times New Roman" panose="02020603050405020304" pitchFamily="18" charset="0"/>
              </a:rPr>
              <a:t>бейімделу</a:t>
            </a:r>
            <a:r>
              <a:rPr lang="ru-RU" sz="5400" b="1" dirty="0">
                <a:solidFill>
                  <a:srgbClr val="115B05"/>
                </a:solidFill>
                <a:latin typeface="Times New Roman" panose="02020603050405020304" pitchFamily="18" charset="0"/>
                <a:cs typeface="Times New Roman" panose="02020603050405020304" pitchFamily="18" charset="0"/>
              </a:rPr>
              <a:t> </a:t>
            </a:r>
            <a:r>
              <a:rPr lang="ru-RU" sz="5400" b="1" dirty="0" err="1">
                <a:solidFill>
                  <a:srgbClr val="115B05"/>
                </a:solidFill>
                <a:latin typeface="Times New Roman" panose="02020603050405020304" pitchFamily="18" charset="0"/>
                <a:cs typeface="Times New Roman" panose="02020603050405020304" pitchFamily="18" charset="0"/>
              </a:rPr>
              <a:t>реакцияларының</a:t>
            </a:r>
            <a:r>
              <a:rPr lang="ru-RU" sz="5400" b="1" dirty="0">
                <a:solidFill>
                  <a:srgbClr val="115B05"/>
                </a:solidFill>
                <a:latin typeface="Times New Roman" panose="02020603050405020304" pitchFamily="18" charset="0"/>
                <a:cs typeface="Times New Roman" panose="02020603050405020304" pitchFamily="18" charset="0"/>
              </a:rPr>
              <a:t> </a:t>
            </a:r>
            <a:r>
              <a:rPr lang="ru-RU" sz="5400" b="1" dirty="0" err="1" smtClean="0">
                <a:solidFill>
                  <a:srgbClr val="115B05"/>
                </a:solidFill>
                <a:latin typeface="Times New Roman" panose="02020603050405020304" pitchFamily="18" charset="0"/>
                <a:cs typeface="Times New Roman" panose="02020603050405020304" pitchFamily="18" charset="0"/>
              </a:rPr>
              <a:t>түрлері</a:t>
            </a:r>
            <a:endParaRPr lang="ru-RU" sz="5400" b="1" dirty="0">
              <a:solidFill>
                <a:srgbClr val="115B05"/>
              </a:solidFill>
              <a:latin typeface="Times New Roman" panose="02020603050405020304" pitchFamily="18" charset="0"/>
              <a:cs typeface="Times New Roman" panose="02020603050405020304" pitchFamily="18" charset="0"/>
            </a:endParaRPr>
          </a:p>
        </p:txBody>
      </p:sp>
      <p:sp>
        <p:nvSpPr>
          <p:cNvPr id="4" name="Выноска со стрелкой вправо 3"/>
          <p:cNvSpPr/>
          <p:nvPr/>
        </p:nvSpPr>
        <p:spPr>
          <a:xfrm>
            <a:off x="457200" y="3009900"/>
            <a:ext cx="6705600" cy="62484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err="1">
                <a:solidFill>
                  <a:srgbClr val="115B05"/>
                </a:solidFill>
                <a:latin typeface="Times New Roman" panose="02020603050405020304" pitchFamily="18" charset="0"/>
                <a:cs typeface="Times New Roman" panose="02020603050405020304" pitchFamily="18" charset="0"/>
              </a:rPr>
              <a:t>Жаттығу</a:t>
            </a:r>
            <a:r>
              <a:rPr lang="ru-RU" sz="4000" dirty="0">
                <a:solidFill>
                  <a:srgbClr val="115B05"/>
                </a:solidFill>
                <a:latin typeface="Times New Roman" panose="02020603050405020304" pitchFamily="18" charset="0"/>
                <a:cs typeface="Times New Roman" panose="02020603050405020304" pitchFamily="18" charset="0"/>
              </a:rPr>
              <a:t> – </a:t>
            </a:r>
            <a:r>
              <a:rPr lang="ru-RU" sz="4000" dirty="0" err="1">
                <a:solidFill>
                  <a:srgbClr val="115B05"/>
                </a:solidFill>
                <a:latin typeface="Times New Roman" panose="02020603050405020304" pitchFamily="18" charset="0"/>
                <a:cs typeface="Times New Roman" panose="02020603050405020304" pitchFamily="18" charset="0"/>
              </a:rPr>
              <a:t>әлсіз</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тітіркендіргіштің</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әсерінен</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қызметтік</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жүйелерде</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айтарлықтай</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өзгерістер</a:t>
            </a:r>
            <a:r>
              <a:rPr lang="ru-RU" sz="4000" dirty="0">
                <a:solidFill>
                  <a:srgbClr val="115B05"/>
                </a:solidFill>
                <a:latin typeface="Times New Roman" panose="02020603050405020304" pitchFamily="18" charset="0"/>
                <a:cs typeface="Times New Roman" panose="02020603050405020304" pitchFamily="18" charset="0"/>
              </a:rPr>
              <a:t> </a:t>
            </a:r>
            <a:r>
              <a:rPr lang="ru-RU" sz="4000" dirty="0" err="1">
                <a:solidFill>
                  <a:srgbClr val="115B05"/>
                </a:solidFill>
                <a:latin typeface="Times New Roman" panose="02020603050405020304" pitchFamily="18" charset="0"/>
                <a:cs typeface="Times New Roman" panose="02020603050405020304" pitchFamily="18" charset="0"/>
              </a:rPr>
              <a:t>болмайды</a:t>
            </a:r>
            <a:r>
              <a:rPr lang="ru-RU" sz="4000" dirty="0">
                <a:solidFill>
                  <a:srgbClr val="115B05"/>
                </a:solidFill>
                <a:latin typeface="Times New Roman" panose="02020603050405020304" pitchFamily="18" charset="0"/>
                <a:cs typeface="Times New Roman" panose="02020603050405020304" pitchFamily="18" charset="0"/>
              </a:rPr>
              <a:t>.</a:t>
            </a:r>
          </a:p>
          <a:p>
            <a:pPr algn="ctr"/>
            <a:endParaRPr lang="ru-RU" sz="4000" dirty="0">
              <a:solidFill>
                <a:srgbClr val="115B05"/>
              </a:solidFill>
            </a:endParaRPr>
          </a:p>
        </p:txBody>
      </p:sp>
      <p:sp>
        <p:nvSpPr>
          <p:cNvPr id="5" name="Выноска со стрелкой вправо 4"/>
          <p:cNvSpPr/>
          <p:nvPr/>
        </p:nvSpPr>
        <p:spPr>
          <a:xfrm>
            <a:off x="7162800" y="3009900"/>
            <a:ext cx="5181600" cy="62484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000" dirty="0" err="1">
                <a:solidFill>
                  <a:schemeClr val="tx1"/>
                </a:solidFill>
                <a:latin typeface="Times New Roman" panose="02020603050405020304" pitchFamily="18" charset="0"/>
                <a:cs typeface="Times New Roman" panose="02020603050405020304" pitchFamily="18" charset="0"/>
              </a:rPr>
              <a:t>Белсендіру</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тыныш</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және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жоғары</a:t>
            </a:r>
            <a:r>
              <a:rPr lang="ru-RU" sz="4000" dirty="0">
                <a:solidFill>
                  <a:schemeClr val="tx1"/>
                </a:solidFill>
                <a:latin typeface="Times New Roman" panose="02020603050405020304" pitchFamily="18" charset="0"/>
                <a:cs typeface="Times New Roman" panose="02020603050405020304" pitchFamily="18" charset="0"/>
              </a:rPr>
              <a:t>) – </a:t>
            </a:r>
            <a:r>
              <a:rPr lang="ru-RU" sz="4000" dirty="0" err="1">
                <a:solidFill>
                  <a:schemeClr val="tx1"/>
                </a:solidFill>
                <a:latin typeface="Times New Roman" panose="02020603050405020304" pitchFamily="18" charset="0"/>
                <a:cs typeface="Times New Roman" panose="02020603050405020304" pitchFamily="18" charset="0"/>
              </a:rPr>
              <a:t>орташа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күшті</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ынталандыруға</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бағытталған</a:t>
            </a:r>
            <a:r>
              <a:rPr lang="ru-RU" sz="4000" dirty="0">
                <a:solidFill>
                  <a:schemeClr val="tx1"/>
                </a:solidFill>
                <a:latin typeface="Times New Roman" panose="02020603050405020304" pitchFamily="18" charset="0"/>
                <a:cs typeface="Times New Roman" panose="02020603050405020304" pitchFamily="18" charset="0"/>
              </a:rPr>
              <a:t> реакция.</a:t>
            </a:r>
          </a:p>
          <a:p>
            <a:pPr algn="just"/>
            <a:endParaRPr lang="ru-RU" sz="4000" dirty="0">
              <a:solidFill>
                <a:schemeClr val="tx1"/>
              </a:solidFill>
            </a:endParaRPr>
          </a:p>
        </p:txBody>
      </p:sp>
      <p:sp>
        <p:nvSpPr>
          <p:cNvPr id="6" name="Прямоугольник 5"/>
          <p:cNvSpPr/>
          <p:nvPr/>
        </p:nvSpPr>
        <p:spPr>
          <a:xfrm>
            <a:off x="12344400" y="3009900"/>
            <a:ext cx="5105400" cy="6248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4000" dirty="0">
                <a:solidFill>
                  <a:schemeClr val="tx1"/>
                </a:solidFill>
                <a:latin typeface="Times New Roman" panose="02020603050405020304" pitchFamily="18" charset="0"/>
                <a:cs typeface="Times New Roman" panose="02020603050405020304" pitchFamily="18" charset="0"/>
              </a:rPr>
              <a:t>Стресс </a:t>
            </a:r>
            <a:r>
              <a:rPr lang="ru-RU" sz="4000" dirty="0" err="1">
                <a:solidFill>
                  <a:schemeClr val="tx1"/>
                </a:solidFill>
                <a:latin typeface="Times New Roman" panose="02020603050405020304" pitchFamily="18" charset="0"/>
                <a:cs typeface="Times New Roman" panose="02020603050405020304" pitchFamily="18" charset="0"/>
              </a:rPr>
              <a:t>реакциясы</a:t>
            </a:r>
            <a:r>
              <a:rPr lang="ru-RU" sz="4000" dirty="0">
                <a:solidFill>
                  <a:schemeClr val="tx1"/>
                </a:solidFill>
                <a:latin typeface="Times New Roman" panose="02020603050405020304" pitchFamily="18" charset="0"/>
                <a:cs typeface="Times New Roman" panose="02020603050405020304" pitchFamily="18" charset="0"/>
              </a:rPr>
              <a:t> –  </a:t>
            </a:r>
            <a:r>
              <a:rPr lang="ru-RU" sz="4000" dirty="0" err="1">
                <a:solidFill>
                  <a:schemeClr val="tx1"/>
                </a:solidFill>
                <a:latin typeface="Times New Roman" panose="02020603050405020304" pitchFamily="18" charset="0"/>
                <a:cs typeface="Times New Roman" panose="02020603050405020304" pitchFamily="18" charset="0"/>
              </a:rPr>
              <a:t>экстремалды</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smtClean="0">
                <a:solidFill>
                  <a:schemeClr val="tx1"/>
                </a:solidFill>
                <a:latin typeface="Times New Roman" panose="02020603050405020304" pitchFamily="18" charset="0"/>
                <a:cs typeface="Times New Roman" panose="02020603050405020304" pitchFamily="18" charset="0"/>
              </a:rPr>
              <a:t>фактор-</a:t>
            </a:r>
            <a:r>
              <a:rPr lang="ru-RU" sz="4000" dirty="0" err="1" smtClean="0">
                <a:solidFill>
                  <a:schemeClr val="tx1"/>
                </a:solidFill>
                <a:latin typeface="Times New Roman" panose="02020603050405020304" pitchFamily="18" charset="0"/>
                <a:cs typeface="Times New Roman" panose="02020603050405020304" pitchFamily="18" charset="0"/>
              </a:rPr>
              <a:t>лардың</a:t>
            </a:r>
            <a:r>
              <a:rPr lang="ru-RU" sz="4000" dirty="0" smtClean="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әсеріне</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дененің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барлық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жүйелерінің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айтарлықтай</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ширығуымен</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ағзаның</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зақымдануы</a:t>
            </a:r>
            <a:r>
              <a:rPr lang="ru-RU" sz="4000" dirty="0">
                <a:solidFill>
                  <a:schemeClr val="tx1"/>
                </a:solidFill>
                <a:latin typeface="Times New Roman" panose="02020603050405020304" pitchFamily="18" charset="0"/>
                <a:cs typeface="Times New Roman" panose="02020603050405020304" pitchFamily="18" charset="0"/>
              </a:rPr>
              <a:t> мен </a:t>
            </a:r>
            <a:r>
              <a:rPr lang="ru-RU" sz="4000" dirty="0" err="1">
                <a:solidFill>
                  <a:schemeClr val="tx1"/>
                </a:solidFill>
                <a:latin typeface="Times New Roman" panose="02020603050405020304" pitchFamily="18" charset="0"/>
                <a:cs typeface="Times New Roman" panose="02020603050405020304" pitchFamily="18" charset="0"/>
              </a:rPr>
              <a:t>патологиялық</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дамуымен</a:t>
            </a:r>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байқалады</a:t>
            </a:r>
            <a:r>
              <a:rPr lang="ru-RU" sz="40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0180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Скругленный прямоугольник 2"/>
          <p:cNvSpPr/>
          <p:nvPr/>
        </p:nvSpPr>
        <p:spPr>
          <a:xfrm>
            <a:off x="4648200" y="647700"/>
            <a:ext cx="9601200" cy="685800"/>
          </a:xfrm>
          <a:prstGeom prst="round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err="1">
                <a:solidFill>
                  <a:schemeClr val="tx1"/>
                </a:solidFill>
                <a:latin typeface="Times New Roman" panose="02020603050405020304" pitchFamily="18" charset="0"/>
                <a:cs typeface="Times New Roman" panose="02020603050405020304" pitchFamily="18" charset="0"/>
              </a:rPr>
              <a:t>Бейімделіс</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smtClean="0">
                <a:solidFill>
                  <a:schemeClr val="tx1"/>
                </a:solidFill>
                <a:latin typeface="Times New Roman" panose="02020603050405020304" pitchFamily="18" charset="0"/>
                <a:cs typeface="Times New Roman" panose="02020603050405020304" pitchFamily="18" charset="0"/>
              </a:rPr>
              <a:t>механизмдері</a:t>
            </a:r>
            <a:r>
              <a:rPr lang="ru-RU" sz="3600" b="1" dirty="0">
                <a:solidFill>
                  <a:schemeClr val="tx1"/>
                </a:solidFill>
                <a:latin typeface="Times New Roman" panose="02020603050405020304" pitchFamily="18" charset="0"/>
                <a:cs typeface="Times New Roman" panose="02020603050405020304" pitchFamily="18" charset="0"/>
              </a:rPr>
              <a:t> </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81000" y="1714500"/>
            <a:ext cx="17449800" cy="7971413"/>
          </a:xfrm>
          <a:prstGeom prst="rect">
            <a:avLst/>
          </a:prstGeom>
          <a:solidFill>
            <a:schemeClr val="bg1"/>
          </a:solidFill>
        </p:spPr>
        <p:txBody>
          <a:bodyPr wrap="square">
            <a:spAutoFit/>
          </a:bodyPr>
          <a:lstStyle/>
          <a:p>
            <a:pPr algn="just">
              <a:spcAft>
                <a:spcPts val="0"/>
              </a:spcAft>
            </a:pP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smtClean="0">
                <a:latin typeface="Times New Roman" panose="02020603050405020304" pitchFamily="18" charset="0"/>
                <a:ea typeface="Calibri" panose="020F0502020204030204" pitchFamily="34" charset="0"/>
                <a:cs typeface="Times New Roman" panose="02020603050405020304" pitchFamily="18" charset="0"/>
              </a:rPr>
              <a:t>Қоршаған</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ортаның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құбылмалы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өзгерістеріне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икемделуді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жүзеге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асыратын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бейімделістің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жалпы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физиологиялық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механизмдері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әрекеттік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жүйелер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арқылы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жүзеге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асырылады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қозғағыш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жағдайлық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тітіркендіргіштерді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бағалаудан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басталып</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шешім</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қабылдау</a:t>
            </a:r>
            <a:r>
              <a:rPr lang="ru-RU" sz="3200" dirty="0">
                <a:latin typeface="Times New Roman" panose="02020603050405020304" pitchFamily="18" charset="0"/>
                <a:ea typeface="Calibri" panose="020F0502020204030204" pitchFamily="34" charset="0"/>
                <a:cs typeface="Times New Roman" panose="02020603050405020304" pitchFamily="18" charset="0"/>
              </a:rPr>
              <a:t> мен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болашақ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нәтижені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алдын</a:t>
            </a:r>
            <a:r>
              <a:rPr lang="ru-RU" sz="3200" dirty="0">
                <a:latin typeface="Times New Roman" panose="02020603050405020304" pitchFamily="18" charset="0"/>
                <a:ea typeface="Calibri" panose="020F0502020204030204" pitchFamily="34" charset="0"/>
                <a:cs typeface="Times New Roman" panose="02020603050405020304" pitchFamily="18" charset="0"/>
              </a:rPr>
              <a:t>-ала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болжауды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қалыптастырады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Содан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кейін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іс-қимыл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нәтижесін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салыстырғыш</a:t>
            </a:r>
            <a:r>
              <a:rPr lang="ru-RU" sz="3200" dirty="0">
                <a:latin typeface="Times New Roman" panose="02020603050405020304" pitchFamily="18" charset="0"/>
                <a:ea typeface="Calibri" panose="020F0502020204030204" pitchFamily="34" charset="0"/>
                <a:cs typeface="Times New Roman" panose="02020603050405020304" pitchFamily="18" charset="0"/>
              </a:rPr>
              <a:t> аппарат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іске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қосылады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Әрекеттік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жүйе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лимбия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торлы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құрылым</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3200" dirty="0">
                <a:latin typeface="Times New Roman" panose="02020603050405020304" pitchFamily="18" charset="0"/>
                <a:ea typeface="Calibri" panose="020F0502020204030204" pitchFamily="34" charset="0"/>
                <a:cs typeface="Times New Roman" panose="02020603050405020304" pitchFamily="18" charset="0"/>
              </a:rPr>
              <a:t> ми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қыртысының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белгілі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аймақтарын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қамтиды</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smtClean="0">
                <a:latin typeface="Times New Roman" panose="02020603050405020304" pitchFamily="18" charset="0"/>
                <a:ea typeface="Calibri" panose="020F0502020204030204" pitchFamily="34" charset="0"/>
                <a:cs typeface="Times New Roman" panose="02020603050405020304" pitchFamily="18" charset="0"/>
              </a:rPr>
              <a:t>Бейімделіс</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кезінде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ақиқатты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бейнелеу</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негізі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шартты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рефлекстер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арқылы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жасалады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әсіресе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бейімделу</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жақтарының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сақтық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және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ишаралық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мәнін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айқын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бейнелейді</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smtClean="0">
                <a:latin typeface="Times New Roman" panose="02020603050405020304" pitchFamily="18" charset="0"/>
                <a:ea typeface="Calibri" panose="020F0502020204030204" pitchFamily="34" charset="0"/>
                <a:cs typeface="Times New Roman" panose="02020603050405020304" pitchFamily="18" charset="0"/>
              </a:rPr>
              <a:t>Әрбір</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бейімделіс</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әсіресе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төтенше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жағдайларда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зор</a:t>
            </a:r>
            <a:r>
              <a:rPr lang="ru-RU" sz="3200" dirty="0">
                <a:latin typeface="Times New Roman" panose="02020603050405020304" pitchFamily="18" charset="0"/>
                <a:ea typeface="Calibri" panose="020F0502020204030204" pitchFamily="34" charset="0"/>
                <a:cs typeface="Times New Roman" panose="02020603050405020304" pitchFamily="18" charset="0"/>
              </a:rPr>
              <a:t> энергия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шығынымен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тіршіліктің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маңызды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жүйелерін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ретеуші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тетіктердің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күш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салуын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талап</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етеді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Бұл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бейімделістің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алғашқы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сәттерінде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өтеміс</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механизмнің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белсендірілуі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арқылы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жүзеге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асырылады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smtClean="0">
                <a:latin typeface="Times New Roman" panose="02020603050405020304" pitchFamily="18" charset="0"/>
                <a:ea typeface="Calibri" panose="020F0502020204030204" pitchFamily="34" charset="0"/>
                <a:cs typeface="Times New Roman" panose="02020603050405020304" pitchFamily="18" charset="0"/>
              </a:rPr>
              <a:t>Жалпы</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өтеміс</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механизмдер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ортаның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төтенше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түрткілерінен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туатын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алғашқы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рефлекстік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әсерленістер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организмдегі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әрекеттік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өзгерістерді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жоюға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немесе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азайтуға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бағытталады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Бұл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тетіктер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биологиялық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маңызы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бойынша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Организмнің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қосалқы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амалдарының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негізгі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бөлімі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болып</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саналады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Олар</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өте</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жылжымалы</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организмнің</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апаттан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шығу</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жағдайларын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қамтамасыз</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ететін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жедел</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пайда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болатын</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физиологиялық</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амалдар</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4552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60"/>
          <p:cNvGraphicFramePr>
            <a:graphicFrameLocks/>
          </p:cNvGraphicFramePr>
          <p:nvPr>
            <p:extLst>
              <p:ext uri="{D42A27DB-BD31-4B8C-83A1-F6EECF244321}">
                <p14:modId xmlns:p14="http://schemas.microsoft.com/office/powerpoint/2010/main" val="2858881226"/>
              </p:ext>
            </p:extLst>
          </p:nvPr>
        </p:nvGraphicFramePr>
        <p:xfrm>
          <a:off x="1066799" y="2019300"/>
          <a:ext cx="16383000" cy="7924801"/>
        </p:xfrm>
        <a:graphic>
          <a:graphicData uri="http://schemas.openxmlformats.org/drawingml/2006/table">
            <a:tbl>
              <a:tblPr/>
              <a:tblGrid>
                <a:gridCol w="3581401">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429000">
                  <a:extLst>
                    <a:ext uri="{9D8B030D-6E8A-4147-A177-3AD203B41FA5}">
                      <a16:colId xmlns:a16="http://schemas.microsoft.com/office/drawing/2014/main" val="20003"/>
                    </a:ext>
                  </a:extLst>
                </a:gridCol>
                <a:gridCol w="3200399">
                  <a:extLst>
                    <a:ext uri="{9D8B030D-6E8A-4147-A177-3AD203B41FA5}">
                      <a16:colId xmlns:a16="http://schemas.microsoft.com/office/drawing/2014/main" val="20004"/>
                    </a:ext>
                  </a:extLst>
                </a:gridCol>
              </a:tblGrid>
              <a:tr h="914017">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Жүйе</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Стресс</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Жаттығу</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Тыныш</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белсендіру</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Белсендірудің</a:t>
                      </a:r>
                      <a:r>
                        <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жоғарылауы</a:t>
                      </a:r>
                      <a:endParaRPr kumimoji="0" lang="ru-RU" altLang="ru-RU" sz="2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1168657">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ОЖЖ</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Қатты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қозу</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немесе</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шектен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тыс</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тежелу</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Күзет</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тежегіші</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Орташа</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физиологиялық</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қозу</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Неғұрлым</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айқын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физиологиялық</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қозу</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extLst>
                  <a:ext uri="{0D108BD9-81ED-4DB2-BD59-A6C34878D82A}">
                    <a16:rowId xmlns:a16="http://schemas.microsoft.com/office/drawing/2014/main" val="10001"/>
                  </a:ext>
                </a:extLst>
              </a:tr>
              <a:tr h="914017">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АКТГ, СТГ, ТТГ</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ГТГ</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Нормадан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жоғары</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Нормадан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⅓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991002">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Тимус, лимфа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түйіндері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көкбауыр</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Инволюция </a:t>
                      </a:r>
                      <a:endPar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⅓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extLst>
                  <a:ext uri="{0D108BD9-81ED-4DB2-BD59-A6C34878D82A}">
                    <a16:rowId xmlns:a16="http://schemas.microsoft.com/office/drawing/2014/main" val="10003"/>
                  </a:ext>
                </a:extLst>
              </a:tr>
              <a:tr h="1290371">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Глюкокортикоидтар</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Минералокортикоидтар</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Жоғарғы½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Нижн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⅓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698563">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Қалқанша</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безі</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⅓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extLst>
                  <a:ext uri="{0D108BD9-81ED-4DB2-BD59-A6C34878D82A}">
                    <a16:rowId xmlns:a16="http://schemas.microsoft.com/office/drawing/2014/main" val="10005"/>
                  </a:ext>
                </a:extLst>
              </a:tr>
              <a:tr h="698563">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Жыныс</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бездері</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Төменгі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½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Жоғарғы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⅓ </a:t>
                      </a:r>
                      <a:r>
                        <a:rPr kumimoji="0" lang="en-US"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249611">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Жанама</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әсерлер</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(АІЖ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жарасы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бүйрек</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үсті</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безінің</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гипертрофиясы</a:t>
                      </a: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Бар</a:t>
                      </a: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Жоқ</a:t>
                      </a:r>
                      <a:endParaRPr kumimoji="0" lang="ru-RU" altLang="ru-RU"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400" b="0" i="0" u="none" strike="noStrike" kern="0" cap="none" spc="0" normalizeH="0" baseline="0" noProof="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Жоқ</a:t>
                      </a:r>
                      <a:endParaRPr kumimoji="0" lang="ru-RU" altLang="ru-RU" sz="24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400" b="0" i="0" u="none" strike="noStrike" kern="0" cap="none" spc="0" normalizeH="0" baseline="0" noProof="0" dirty="0" err="1" smtClean="0">
                          <a:ln>
                            <a:noFill/>
                          </a:ln>
                          <a:solidFill>
                            <a:srgbClr val="000000"/>
                          </a:solidFill>
                          <a:effectLst/>
                          <a:uLnTx/>
                          <a:uFillTx/>
                          <a:latin typeface="Times New Roman" panose="02020603050405020304" pitchFamily="18" charset="0"/>
                          <a:ea typeface="+mn-ea"/>
                          <a:cs typeface="Times New Roman" panose="02020603050405020304" pitchFamily="18" charset="0"/>
                        </a:rPr>
                        <a:t>Жоқ</a:t>
                      </a:r>
                      <a:endParaRPr kumimoji="0" lang="ru-RU" altLang="ru-RU" sz="24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marT="45723" marB="45723"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extLst>
                  <a:ext uri="{0D108BD9-81ED-4DB2-BD59-A6C34878D82A}">
                    <a16:rowId xmlns:a16="http://schemas.microsoft.com/office/drawing/2014/main" val="10007"/>
                  </a:ext>
                </a:extLst>
              </a:tr>
            </a:tbl>
          </a:graphicData>
        </a:graphic>
      </p:graphicFrame>
      <p:sp>
        <p:nvSpPr>
          <p:cNvPr id="2" name="Скругленный прямоугольник 1"/>
          <p:cNvSpPr/>
          <p:nvPr/>
        </p:nvSpPr>
        <p:spPr>
          <a:xfrm>
            <a:off x="1676400" y="571500"/>
            <a:ext cx="15011400" cy="1092145"/>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a:solidFill>
                  <a:schemeClr val="tx1"/>
                </a:solidFill>
                <a:latin typeface="Times New Roman" panose="02020603050405020304" pitchFamily="18" charset="0"/>
                <a:cs typeface="Times New Roman" panose="02020603050405020304" pitchFamily="18" charset="0"/>
              </a:rPr>
              <a:t>Әр</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түрлі</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бейімделу</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реакцияларындағы</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өзгерістер</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кешені</a:t>
            </a:r>
            <a:endParaRPr lang="ru-RU" sz="4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135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C00000"/>
            </a:gs>
            <a:gs pos="16000">
              <a:srgbClr val="FF66FF"/>
            </a:gs>
            <a:gs pos="36487">
              <a:srgbClr val="FFFF00"/>
            </a:gs>
            <a:gs pos="68913">
              <a:srgbClr val="FF0000"/>
            </a:gs>
            <a:gs pos="50000">
              <a:srgbClr val="FF00FF"/>
            </a:gs>
            <a:gs pos="84450">
              <a:srgbClr val="FFFF00"/>
            </a:gs>
            <a:gs pos="100000">
              <a:srgbClr val="00B050"/>
            </a:gs>
          </a:gsLst>
          <a:path path="circle">
            <a:fillToRect t="100000" r="100000"/>
          </a:path>
        </a:gradFill>
        <a:effectLst/>
      </p:bgPr>
    </p:bg>
    <p:spTree>
      <p:nvGrpSpPr>
        <p:cNvPr id="1" name=""/>
        <p:cNvGrpSpPr/>
        <p:nvPr/>
      </p:nvGrpSpPr>
      <p:grpSpPr>
        <a:xfrm>
          <a:off x="0" y="0"/>
          <a:ext cx="0" cy="0"/>
          <a:chOff x="0" y="0"/>
          <a:chExt cx="0" cy="0"/>
        </a:xfrm>
      </p:grpSpPr>
      <p:sp>
        <p:nvSpPr>
          <p:cNvPr id="3" name="Овал 2"/>
          <p:cNvSpPr/>
          <p:nvPr/>
        </p:nvSpPr>
        <p:spPr>
          <a:xfrm>
            <a:off x="4419725" y="489632"/>
            <a:ext cx="10058400" cy="1527653"/>
          </a:xfrm>
          <a:prstGeom prst="ellipse">
            <a:avLst/>
          </a:prstGeom>
          <a:gradFill flip="none" rotWithShape="1">
            <a:gsLst>
              <a:gs pos="0">
                <a:srgbClr val="FFFF00"/>
              </a:gs>
              <a:gs pos="11500">
                <a:srgbClr val="FFC000"/>
              </a:gs>
              <a:gs pos="90550">
                <a:srgbClr val="FFC000"/>
              </a:gs>
              <a:gs pos="50000">
                <a:schemeClr val="bg1"/>
              </a:gs>
              <a:gs pos="100000">
                <a:srgbClr val="FFFF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err="1">
                <a:solidFill>
                  <a:srgbClr val="002060"/>
                </a:solidFill>
                <a:latin typeface="Times New Roman" panose="02020603050405020304" pitchFamily="18" charset="0"/>
                <a:cs typeface="Times New Roman" panose="02020603050405020304" pitchFamily="18" charset="0"/>
              </a:rPr>
              <a:t>Жаттығу</a:t>
            </a:r>
            <a:r>
              <a:rPr lang="ru-RU" sz="3600" b="1" dirty="0">
                <a:solidFill>
                  <a:srgbClr val="002060"/>
                </a:solidFill>
                <a:latin typeface="Times New Roman" panose="02020603050405020304" pitchFamily="18" charset="0"/>
                <a:cs typeface="Times New Roman" panose="02020603050405020304" pitchFamily="18" charset="0"/>
              </a:rPr>
              <a:t> </a:t>
            </a:r>
            <a:r>
              <a:rPr lang="ru-RU" sz="3600" b="1" dirty="0" err="1" smtClean="0">
                <a:solidFill>
                  <a:srgbClr val="002060"/>
                </a:solidFill>
                <a:latin typeface="Times New Roman" panose="02020603050405020304" pitchFamily="18" charset="0"/>
                <a:cs typeface="Times New Roman" panose="02020603050405020304" pitchFamily="18" charset="0"/>
              </a:rPr>
              <a:t>реакциясы</a:t>
            </a:r>
            <a:r>
              <a:rPr lang="ru-RU" sz="3600" b="1" dirty="0" smtClean="0">
                <a:solidFill>
                  <a:srgbClr val="002060"/>
                </a:solidFill>
                <a:latin typeface="Times New Roman" panose="02020603050405020304" pitchFamily="18" charset="0"/>
                <a:cs typeface="Times New Roman" panose="02020603050405020304" pitchFamily="18" charset="0"/>
              </a:rPr>
              <a:t> – </a:t>
            </a:r>
            <a:endParaRPr lang="ru-RU" sz="3600" b="1" dirty="0">
              <a:solidFill>
                <a:srgbClr val="002060"/>
              </a:solidFill>
              <a:latin typeface="Times New Roman" panose="02020603050405020304" pitchFamily="18" charset="0"/>
              <a:cs typeface="Times New Roman" panose="02020603050405020304" pitchFamily="18" charset="0"/>
            </a:endParaRPr>
          </a:p>
          <a:p>
            <a:pPr algn="ctr"/>
            <a:r>
              <a:rPr lang="ru-RU" sz="3600" b="1" dirty="0" err="1" smtClean="0">
                <a:solidFill>
                  <a:srgbClr val="002060"/>
                </a:solidFill>
                <a:latin typeface="Times New Roman" panose="02020603050405020304" pitchFamily="18" charset="0"/>
                <a:cs typeface="Times New Roman" panose="02020603050405020304" pitchFamily="18" charset="0"/>
              </a:rPr>
              <a:t>әлсіз</a:t>
            </a:r>
            <a:r>
              <a:rPr lang="ru-RU" sz="3600" b="1" dirty="0" smtClean="0">
                <a:solidFill>
                  <a:srgbClr val="002060"/>
                </a:solidFill>
                <a:latin typeface="Times New Roman" panose="02020603050405020304" pitchFamily="18" charset="0"/>
                <a:cs typeface="Times New Roman" panose="02020603050405020304" pitchFamily="18" charset="0"/>
              </a:rPr>
              <a:t> </a:t>
            </a:r>
            <a:r>
              <a:rPr lang="ru-RU" sz="3600" b="1" dirty="0" err="1">
                <a:solidFill>
                  <a:srgbClr val="002060"/>
                </a:solidFill>
                <a:latin typeface="Times New Roman" panose="02020603050405020304" pitchFamily="18" charset="0"/>
                <a:cs typeface="Times New Roman" panose="02020603050405020304" pitchFamily="18" charset="0"/>
              </a:rPr>
              <a:t>тітіркендіргіш</a:t>
            </a:r>
            <a:r>
              <a:rPr lang="ru-RU" sz="3600" b="1" dirty="0">
                <a:solidFill>
                  <a:srgbClr val="002060"/>
                </a:solidFill>
                <a:latin typeface="Times New Roman" panose="02020603050405020304" pitchFamily="18" charset="0"/>
                <a:cs typeface="Times New Roman" panose="02020603050405020304" pitchFamily="18" charset="0"/>
              </a:rPr>
              <a:t> </a:t>
            </a:r>
            <a:r>
              <a:rPr lang="ru-RU" sz="3600" b="1" dirty="0" err="1">
                <a:solidFill>
                  <a:srgbClr val="002060"/>
                </a:solidFill>
                <a:latin typeface="Times New Roman" panose="02020603050405020304" pitchFamily="18" charset="0"/>
                <a:cs typeface="Times New Roman" panose="02020603050405020304" pitchFamily="18" charset="0"/>
              </a:rPr>
              <a:t>әсер</a:t>
            </a:r>
            <a:r>
              <a:rPr lang="ru-RU" sz="3600" b="1" dirty="0">
                <a:solidFill>
                  <a:srgbClr val="002060"/>
                </a:solidFill>
                <a:latin typeface="Times New Roman" panose="02020603050405020304" pitchFamily="18" charset="0"/>
                <a:cs typeface="Times New Roman" panose="02020603050405020304" pitchFamily="18" charset="0"/>
              </a:rPr>
              <a:t> </a:t>
            </a:r>
            <a:r>
              <a:rPr lang="ru-RU" sz="3600" b="1" dirty="0" err="1" smtClean="0">
                <a:solidFill>
                  <a:srgbClr val="002060"/>
                </a:solidFill>
                <a:latin typeface="Times New Roman" panose="02020603050405020304" pitchFamily="18" charset="0"/>
                <a:cs typeface="Times New Roman" panose="02020603050405020304" pitchFamily="18" charset="0"/>
              </a:rPr>
              <a:t>еткенде</a:t>
            </a:r>
            <a:endParaRPr lang="ru-RU" sz="3600" b="1" dirty="0">
              <a:solidFill>
                <a:srgbClr val="002060"/>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2286000" y="4383260"/>
            <a:ext cx="8993505" cy="6096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latin typeface="Times New Roman" panose="02020603050405020304" pitchFamily="18" charset="0"/>
                <a:cs typeface="Times New Roman" panose="02020603050405020304" pitchFamily="18" charset="0"/>
              </a:rPr>
              <a:t>Қайта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құру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кезеңі-шамамен</a:t>
            </a:r>
            <a:r>
              <a:rPr lang="ru-RU" sz="2800" dirty="0">
                <a:latin typeface="Times New Roman" panose="02020603050405020304" pitchFamily="18" charset="0"/>
                <a:cs typeface="Times New Roman" panose="02020603050405020304" pitchFamily="18" charset="0"/>
              </a:rPr>
              <a:t> 1 </a:t>
            </a:r>
            <a:r>
              <a:rPr lang="ru-RU" sz="2800" dirty="0" err="1">
                <a:latin typeface="Times New Roman" panose="02020603050405020304" pitchFamily="18" charset="0"/>
                <a:cs typeface="Times New Roman" panose="02020603050405020304" pitchFamily="18" charset="0"/>
              </a:rPr>
              <a:t>айға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созылады</a:t>
            </a:r>
            <a:r>
              <a:rPr lang="ru-RU" sz="2800" dirty="0">
                <a:latin typeface="Times New Roman" panose="02020603050405020304" pitchFamily="18" charset="0"/>
                <a:cs typeface="Times New Roman" panose="02020603050405020304" pitchFamily="18" charset="0"/>
              </a:rPr>
              <a:t>.</a:t>
            </a:r>
          </a:p>
        </p:txBody>
      </p:sp>
      <p:sp>
        <p:nvSpPr>
          <p:cNvPr id="6" name="Скругленный прямоугольник 5"/>
          <p:cNvSpPr/>
          <p:nvPr/>
        </p:nvSpPr>
        <p:spPr>
          <a:xfrm>
            <a:off x="779417" y="2239587"/>
            <a:ext cx="7292340" cy="762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solidFill>
                  <a:schemeClr val="tx1"/>
                </a:solidFill>
                <a:latin typeface="Times New Roman" panose="02020603050405020304" pitchFamily="18" charset="0"/>
                <a:cs typeface="Times New Roman" panose="02020603050405020304" pitchFamily="18" charset="0"/>
              </a:rPr>
              <a:t>Бағдарлау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кезеңі</a:t>
            </a:r>
            <a:r>
              <a:rPr lang="ru-RU" sz="2800" dirty="0">
                <a:solidFill>
                  <a:schemeClr val="tx1"/>
                </a:solidFill>
                <a:latin typeface="Times New Roman" panose="02020603050405020304" pitchFamily="18" charset="0"/>
                <a:cs typeface="Times New Roman" panose="02020603050405020304" pitchFamily="18" charset="0"/>
              </a:rPr>
              <a:t> - 24-48 </a:t>
            </a:r>
            <a:r>
              <a:rPr lang="ru-RU" sz="2800" dirty="0" err="1">
                <a:solidFill>
                  <a:schemeClr val="tx1"/>
                </a:solidFill>
                <a:latin typeface="Times New Roman" panose="02020603050405020304" pitchFamily="18" charset="0"/>
                <a:cs typeface="Times New Roman" panose="02020603050405020304" pitchFamily="18" charset="0"/>
              </a:rPr>
              <a:t>сағатқа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созылады</a:t>
            </a:r>
            <a:r>
              <a:rPr lang="ru-RU" sz="2800" dirty="0">
                <a:solidFill>
                  <a:schemeClr val="tx1"/>
                </a:solidFill>
                <a:latin typeface="Times New Roman" panose="02020603050405020304" pitchFamily="18" charset="0"/>
                <a:cs typeface="Times New Roman" panose="02020603050405020304" pitchFamily="18" charset="0"/>
              </a:rPr>
              <a:t>.</a:t>
            </a:r>
          </a:p>
        </p:txBody>
      </p:sp>
      <p:pic>
        <p:nvPicPr>
          <p:cNvPr id="11" name="Рисунок 10"/>
          <p:cNvPicPr>
            <a:picLocks noChangeAspect="1"/>
          </p:cNvPicPr>
          <p:nvPr/>
        </p:nvPicPr>
        <p:blipFill>
          <a:blip r:embed="rId2"/>
          <a:stretch>
            <a:fillRect/>
          </a:stretch>
        </p:blipFill>
        <p:spPr>
          <a:xfrm>
            <a:off x="32657" y="6991350"/>
            <a:ext cx="5953125" cy="3238500"/>
          </a:xfrm>
          <a:prstGeom prst="rect">
            <a:avLst/>
          </a:prstGeom>
        </p:spPr>
      </p:pic>
      <p:pic>
        <p:nvPicPr>
          <p:cNvPr id="12" name="Рисунок 11"/>
          <p:cNvPicPr>
            <a:picLocks noChangeAspect="1"/>
          </p:cNvPicPr>
          <p:nvPr/>
        </p:nvPicPr>
        <p:blipFill>
          <a:blip r:embed="rId3"/>
          <a:stretch>
            <a:fillRect/>
          </a:stretch>
        </p:blipFill>
        <p:spPr>
          <a:xfrm>
            <a:off x="12271965" y="3297774"/>
            <a:ext cx="6016035" cy="4013437"/>
          </a:xfrm>
          <a:prstGeom prst="rect">
            <a:avLst/>
          </a:prstGeom>
        </p:spPr>
      </p:pic>
      <p:sp>
        <p:nvSpPr>
          <p:cNvPr id="13" name="Скругленный прямоугольник 12"/>
          <p:cNvSpPr/>
          <p:nvPr/>
        </p:nvSpPr>
        <p:spPr>
          <a:xfrm>
            <a:off x="1245870" y="3248340"/>
            <a:ext cx="13335000" cy="8382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a:solidFill>
                  <a:schemeClr val="tx1"/>
                </a:solidFill>
                <a:latin typeface="Times New Roman" panose="02020603050405020304" pitchFamily="18" charset="0"/>
                <a:cs typeface="Times New Roman" panose="02020603050405020304" pitchFamily="18" charset="0"/>
              </a:rPr>
              <a:t>ОЖЖ - де - </a:t>
            </a:r>
            <a:r>
              <a:rPr lang="ru-RU" sz="2800" dirty="0" err="1">
                <a:solidFill>
                  <a:schemeClr val="tx1"/>
                </a:solidFill>
                <a:latin typeface="Times New Roman" panose="02020603050405020304" pitchFamily="18" charset="0"/>
                <a:cs typeface="Times New Roman" panose="02020603050405020304" pitchFamily="18" charset="0"/>
              </a:rPr>
              <a:t>жұмсақ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күзеттің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тежелуі-қозғыштық-пассивті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төзімділіктің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төмендеуі</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14" name="Скругленный прямоугольник 13"/>
          <p:cNvSpPr/>
          <p:nvPr/>
        </p:nvSpPr>
        <p:spPr>
          <a:xfrm>
            <a:off x="2693670" y="5505775"/>
            <a:ext cx="10439400" cy="105949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smtClean="0">
                <a:solidFill>
                  <a:schemeClr val="tx1"/>
                </a:solidFill>
                <a:latin typeface="Times New Roman" panose="02020603050405020304" pitchFamily="18" charset="0"/>
                <a:cs typeface="Times New Roman" panose="02020603050405020304" pitchFamily="18" charset="0"/>
              </a:rPr>
              <a:t>Ішкі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жүйелердің</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қорғаныс</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белсенділігінің</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артуы</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Метаболизм </a:t>
            </a:r>
            <a:r>
              <a:rPr lang="ru-RU" sz="2800" dirty="0" err="1">
                <a:solidFill>
                  <a:schemeClr val="tx1"/>
                </a:solidFill>
                <a:latin typeface="Times New Roman" panose="02020603050405020304" pitchFamily="18" charset="0"/>
                <a:cs typeface="Times New Roman" panose="02020603050405020304" pitchFamily="18" charset="0"/>
              </a:rPr>
              <a:t>энергетикалық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тұрғыдан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тиімді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анаболизмнен</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басым</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болуы</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4323718" y="6991350"/>
            <a:ext cx="10972800" cy="1059494"/>
          </a:xfrm>
          <a:prstGeom prst="roundRect">
            <a:avLst/>
          </a:prstGeom>
          <a:solidFill>
            <a:srgbClr val="D5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solidFill>
                  <a:srgbClr val="002060"/>
                </a:solidFill>
                <a:latin typeface="Times New Roman" panose="02020603050405020304" pitchFamily="18" charset="0"/>
                <a:cs typeface="Times New Roman" panose="02020603050405020304" pitchFamily="18" charset="0"/>
              </a:rPr>
              <a:t>Жаттығу</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реакциясының</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биологиялық</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smtClean="0">
                <a:solidFill>
                  <a:srgbClr val="002060"/>
                </a:solidFill>
                <a:latin typeface="Times New Roman" panose="02020603050405020304" pitchFamily="18" charset="0"/>
                <a:cs typeface="Times New Roman" panose="02020603050405020304" pitchFamily="18" charset="0"/>
              </a:rPr>
              <a:t>мәні</a:t>
            </a:r>
            <a:r>
              <a:rPr lang="ru-RU" sz="2800" dirty="0" smtClean="0">
                <a:solidFill>
                  <a:srgbClr val="002060"/>
                </a:solidFill>
                <a:latin typeface="Times New Roman" panose="02020603050405020304" pitchFamily="18" charset="0"/>
                <a:cs typeface="Times New Roman" panose="02020603050405020304" pitchFamily="18" charset="0"/>
              </a:rPr>
              <a:t> – </a:t>
            </a:r>
            <a:r>
              <a:rPr lang="ru-RU" sz="2800" dirty="0" err="1" smtClean="0">
                <a:solidFill>
                  <a:srgbClr val="002060"/>
                </a:solidFill>
                <a:latin typeface="Times New Roman" panose="02020603050405020304" pitchFamily="18" charset="0"/>
                <a:cs typeface="Times New Roman" panose="02020603050405020304" pitchFamily="18" charset="0"/>
              </a:rPr>
              <a:t>шекті</a:t>
            </a:r>
            <a:r>
              <a:rPr lang="ru-RU" sz="2800" dirty="0" smtClean="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біртіндеп</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арттыру</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арқылы</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әлсіз</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маңызды</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емес</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тітіркендіргіштердің</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әсеріне</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төзімділік</a:t>
            </a:r>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16" name="Скругленный прямоугольник 15"/>
          <p:cNvSpPr/>
          <p:nvPr/>
        </p:nvSpPr>
        <p:spPr>
          <a:xfrm>
            <a:off x="5418909" y="8478643"/>
            <a:ext cx="10026287" cy="85725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solidFill>
                  <a:srgbClr val="002060"/>
                </a:solidFill>
                <a:latin typeface="Times New Roman" panose="02020603050405020304" pitchFamily="18" charset="0"/>
                <a:cs typeface="Times New Roman" panose="02020603050405020304" pitchFamily="18" charset="0"/>
              </a:rPr>
              <a:t>Жаттығу</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smtClean="0">
                <a:solidFill>
                  <a:srgbClr val="002060"/>
                </a:solidFill>
                <a:latin typeface="Times New Roman" panose="02020603050405020304" pitchFamily="18" charset="0"/>
                <a:cs typeface="Times New Roman" panose="02020603050405020304" pitchFamily="18" charset="0"/>
              </a:rPr>
              <a:t>кезеңі</a:t>
            </a:r>
            <a:r>
              <a:rPr lang="ru-RU" sz="2800" dirty="0" smtClean="0">
                <a:solidFill>
                  <a:srgbClr val="002060"/>
                </a:solidFill>
                <a:latin typeface="Times New Roman" panose="02020603050405020304" pitchFamily="18" charset="0"/>
                <a:cs typeface="Times New Roman" panose="02020603050405020304" pitchFamily="18" charset="0"/>
              </a:rPr>
              <a:t> – </a:t>
            </a:r>
            <a:r>
              <a:rPr lang="ru-RU" sz="2800" dirty="0" err="1" smtClean="0">
                <a:solidFill>
                  <a:srgbClr val="002060"/>
                </a:solidFill>
                <a:latin typeface="Times New Roman" panose="02020603050405020304" pitchFamily="18" charset="0"/>
                <a:cs typeface="Times New Roman" panose="02020603050405020304" pitchFamily="18" charset="0"/>
              </a:rPr>
              <a:t>қорғаныс</a:t>
            </a:r>
            <a:r>
              <a:rPr lang="ru-RU" sz="2800" dirty="0" smtClean="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жүйелерінің</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қызметін</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синхрондау</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белсенді</a:t>
            </a:r>
            <a:r>
              <a:rPr lang="ru-RU" sz="2800" dirty="0">
                <a:solidFill>
                  <a:srgbClr val="002060"/>
                </a:solidFill>
                <a:latin typeface="Times New Roman" panose="02020603050405020304" pitchFamily="18" charset="0"/>
                <a:cs typeface="Times New Roman" panose="02020603050405020304" pitchFamily="18" charset="0"/>
              </a:rPr>
              <a:t> </a:t>
            </a:r>
            <a:r>
              <a:rPr lang="ru-RU" sz="2800" dirty="0" err="1">
                <a:solidFill>
                  <a:srgbClr val="002060"/>
                </a:solidFill>
                <a:latin typeface="Times New Roman" panose="02020603050405020304" pitchFamily="18" charset="0"/>
                <a:cs typeface="Times New Roman" panose="02020603050405020304" pitchFamily="18" charset="0"/>
              </a:rPr>
              <a:t>қарсылық</a:t>
            </a:r>
            <a:r>
              <a:rPr lang="ru-RU" sz="28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34497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5369A01D-C449-DEB3-EB55-428599203646}"/>
              </a:ext>
            </a:extLst>
          </p:cNvPr>
          <p:cNvSpPr>
            <a:spLocks noGrp="1"/>
          </p:cNvSpPr>
          <p:nvPr>
            <p:ph type="title"/>
          </p:nvPr>
        </p:nvSpPr>
        <p:spPr/>
        <p:txBody>
          <a:bodyPr>
            <a:noAutofit/>
          </a:bodyPr>
          <a:lstStyle/>
          <a:p>
            <a:r>
              <a:rPr lang="kk-KZ" sz="6600" dirty="0">
                <a:ln w="0"/>
                <a:solidFill>
                  <a:schemeClr val="accent2">
                    <a:lumMod val="75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Жоспар:</a:t>
            </a:r>
            <a:endParaRPr lang="ru-RU" sz="6600" dirty="0">
              <a:ln w="0"/>
              <a:solidFill>
                <a:schemeClr val="accent2">
                  <a:lumMod val="75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440000" y="3009900"/>
            <a:ext cx="15697200" cy="2862322"/>
          </a:xfrm>
          <a:prstGeom prst="rect">
            <a:avLst/>
          </a:prstGeom>
        </p:spPr>
        <p:txBody>
          <a:bodyPr wrap="square">
            <a:spAutoFit/>
          </a:bodyPr>
          <a:lstStyle/>
          <a:p>
            <a:pPr marL="952500" indent="-742950" algn="just">
              <a:lnSpc>
                <a:spcPct val="150000"/>
              </a:lnSpc>
              <a:buFont typeface="+mj-lt"/>
              <a:buAutoNum type="arabicPeriod"/>
            </a:pPr>
            <a:r>
              <a:rPr lang="ru-RU" sz="4000" b="1" dirty="0" err="1" smtClean="0">
                <a:latin typeface="Times New Roman" panose="02020603050405020304" pitchFamily="18" charset="0"/>
                <a:cs typeface="Times New Roman" panose="02020603050405020304" pitchFamily="18" charset="0"/>
              </a:rPr>
              <a:t>Жануарлар</a:t>
            </a:r>
            <a:r>
              <a:rPr lang="ru-RU" sz="4000" b="1" dirty="0" smtClean="0">
                <a:latin typeface="Times New Roman" panose="02020603050405020304" pitchFamily="18" charset="0"/>
                <a:cs typeface="Times New Roman" panose="02020603050405020304" pitchFamily="18" charset="0"/>
              </a:rPr>
              <a:t> мен </a:t>
            </a:r>
            <a:r>
              <a:rPr lang="ru-RU" sz="4000" b="1" dirty="0" err="1" smtClean="0">
                <a:latin typeface="Times New Roman" panose="02020603050405020304" pitchFamily="18" charset="0"/>
                <a:cs typeface="Times New Roman" panose="02020603050405020304" pitchFamily="18" charset="0"/>
              </a:rPr>
              <a:t>өсімдіктердің</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мінез-құлық</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бейімделуі</a:t>
            </a:r>
            <a:r>
              <a:rPr lang="ru-RU" sz="4000" b="1" dirty="0" smtClean="0">
                <a:latin typeface="Times New Roman" panose="02020603050405020304" pitchFamily="18" charset="0"/>
                <a:cs typeface="Times New Roman" panose="02020603050405020304" pitchFamily="18" charset="0"/>
              </a:rPr>
              <a:t>.</a:t>
            </a:r>
          </a:p>
          <a:p>
            <a:pPr marL="952500" indent="-742950" algn="just">
              <a:lnSpc>
                <a:spcPct val="150000"/>
              </a:lnSpc>
              <a:buFont typeface="+mj-lt"/>
              <a:buAutoNum type="arabicPeriod"/>
            </a:pPr>
            <a:r>
              <a:rPr lang="ru-RU" sz="4000" b="1" dirty="0" err="1" smtClean="0">
                <a:latin typeface="Times New Roman" panose="02020603050405020304" pitchFamily="18" charset="0"/>
                <a:cs typeface="Times New Roman" panose="02020603050405020304" pitchFamily="18" charset="0"/>
              </a:rPr>
              <a:t>Адамның</a:t>
            </a:r>
            <a:r>
              <a:rPr lang="ru-RU" sz="4000" b="1" dirty="0" smtClean="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бейімделу</a:t>
            </a:r>
            <a:r>
              <a:rPr lang="ru-RU" sz="4000" b="1" dirty="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механизмдері</a:t>
            </a:r>
            <a:r>
              <a:rPr lang="ru-RU" sz="4000" b="1" dirty="0" smtClean="0">
                <a:latin typeface="Times New Roman" panose="02020603050405020304" pitchFamily="18" charset="0"/>
                <a:cs typeface="Times New Roman" panose="02020603050405020304" pitchFamily="18" charset="0"/>
              </a:rPr>
              <a:t>.</a:t>
            </a:r>
          </a:p>
          <a:p>
            <a:pPr marL="952500" indent="-742950" algn="just">
              <a:lnSpc>
                <a:spcPct val="150000"/>
              </a:lnSpc>
              <a:buFont typeface="+mj-lt"/>
              <a:buAutoNum type="arabicPeriod"/>
            </a:pPr>
            <a:r>
              <a:rPr lang="ru-RU" sz="4000" b="1" dirty="0" err="1" smtClean="0">
                <a:latin typeface="Times New Roman" panose="02020603050405020304" pitchFamily="18" charset="0"/>
                <a:cs typeface="Times New Roman" panose="02020603050405020304" pitchFamily="18" charset="0"/>
              </a:rPr>
              <a:t>Бейімделудің</a:t>
            </a:r>
            <a:r>
              <a:rPr lang="ru-RU" sz="4000" b="1" dirty="0" smtClean="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мінез-құлық</a:t>
            </a:r>
            <a:r>
              <a:rPr lang="ru-RU" sz="4000" b="1" dirty="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механизмдері</a:t>
            </a:r>
            <a:r>
              <a:rPr lang="ru-RU" sz="4000" b="1" dirty="0" smtClean="0">
                <a:latin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sp>
        <p:nvSpPr>
          <p:cNvPr id="5" name="AutoShape 50"/>
          <p:cNvSpPr>
            <a:spLocks noChangeArrowheads="1"/>
          </p:cNvSpPr>
          <p:nvPr/>
        </p:nvSpPr>
        <p:spPr bwMode="auto">
          <a:xfrm>
            <a:off x="5334000" y="9753600"/>
            <a:ext cx="6751320" cy="533400"/>
          </a:xfrm>
          <a:prstGeom prst="flowChartProcess">
            <a:avLst/>
          </a:prstGeom>
          <a:blipFill>
            <a:blip r:embed="rId2"/>
            <a:tile tx="0" ty="0" sx="100000" sy="100000" flip="none" algn="tl"/>
          </a:blipFill>
          <a:ln w="9525">
            <a:noFill/>
            <a:miter lim="800000"/>
            <a:headEnd/>
            <a:tailEnd/>
          </a:ln>
        </p:spPr>
        <p:txBody>
          <a:bodyPr wrap="none" anchor="ctr"/>
          <a:lstStyle/>
          <a:p>
            <a:pPr algn="ctr"/>
            <a:r>
              <a:rPr lang="en-US" sz="3200" b="1" dirty="0">
                <a:solidFill>
                  <a:srgbClr val="7030A0"/>
                </a:solidFill>
                <a:latin typeface="Times New Roman" pitchFamily="18" charset="0"/>
                <a:cs typeface="Times New Roman" pitchFamily="18" charset="0"/>
              </a:rPr>
              <a:t>SNABDRESHOV@mail.ru</a:t>
            </a:r>
            <a:endParaRPr lang="ru-RU" sz="32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6659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74000">
              <a:schemeClr val="accent1">
                <a:lumMod val="45000"/>
                <a:lumOff val="55000"/>
              </a:schemeClr>
            </a:gs>
            <a:gs pos="83000">
              <a:schemeClr val="accent1">
                <a:lumMod val="45000"/>
                <a:lumOff val="55000"/>
              </a:schemeClr>
            </a:gs>
            <a:gs pos="100000">
              <a:schemeClr val="tx2">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Прямоугольник с двумя усеченными противолежащими углами 1"/>
          <p:cNvSpPr/>
          <p:nvPr/>
        </p:nvSpPr>
        <p:spPr>
          <a:xfrm>
            <a:off x="1905000" y="495300"/>
            <a:ext cx="15316200" cy="533400"/>
          </a:xfrm>
          <a:prstGeom prst="snip2Diag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dirty="0" smtClean="0">
                <a:solidFill>
                  <a:srgbClr val="FF0000"/>
                </a:solidFill>
                <a:latin typeface="Times New Roman" panose="02020603050405020304" pitchFamily="18" charset="0"/>
                <a:cs typeface="Times New Roman" panose="02020603050405020304" pitchFamily="18" charset="0"/>
              </a:rPr>
              <a:t>О</a:t>
            </a:r>
            <a:r>
              <a:rPr lang="ru-RU" sz="3600" b="1" dirty="0" err="1" smtClean="0">
                <a:solidFill>
                  <a:srgbClr val="FF0000"/>
                </a:solidFill>
                <a:latin typeface="Times New Roman" panose="02020603050405020304" pitchFamily="18" charset="0"/>
                <a:cs typeface="Times New Roman" panose="02020603050405020304" pitchFamily="18" charset="0"/>
              </a:rPr>
              <a:t>рташа</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күшті</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тітіркендіргішке</a:t>
            </a:r>
            <a:r>
              <a:rPr lang="ru-RU" sz="3600" b="1" dirty="0" smtClean="0">
                <a:solidFill>
                  <a:srgbClr val="FF0000"/>
                </a:solidFill>
                <a:latin typeface="Times New Roman" panose="02020603050405020304" pitchFamily="18" charset="0"/>
                <a:cs typeface="Times New Roman" panose="02020603050405020304" pitchFamily="18" charset="0"/>
              </a:rPr>
              <a:t> </a:t>
            </a:r>
            <a:r>
              <a:rPr lang="en-US" sz="3600" b="1" dirty="0" smtClean="0">
                <a:solidFill>
                  <a:srgbClr val="FF0000"/>
                </a:solidFill>
                <a:latin typeface="Times New Roman" panose="02020603050405020304" pitchFamily="18" charset="0"/>
                <a:cs typeface="Times New Roman" panose="02020603050405020304" pitchFamily="18" charset="0"/>
              </a:rPr>
              <a:t>–</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активтендіру</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реакциясы</a:t>
            </a:r>
            <a:r>
              <a:rPr lang="en-US" sz="3600" b="1" dirty="0">
                <a:solidFill>
                  <a:srgbClr val="FF0000"/>
                </a:solidFill>
                <a:latin typeface="Times New Roman" panose="02020603050405020304" pitchFamily="18" charset="0"/>
                <a:cs typeface="Times New Roman" panose="02020603050405020304" pitchFamily="18" charset="0"/>
              </a:rPr>
              <a:t> </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7" name="Прямоугольник с двумя усеченными противолежащими углами 6"/>
          <p:cNvSpPr/>
          <p:nvPr/>
        </p:nvSpPr>
        <p:spPr>
          <a:xfrm>
            <a:off x="533400" y="1324154"/>
            <a:ext cx="17373600" cy="4861086"/>
          </a:xfrm>
          <a:prstGeom prst="snip2Diag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Бастапқы</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активтендіру</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кезеңі</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иммундық</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жүйені</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ынталандыру</a:t>
            </a:r>
            <a:r>
              <a:rPr lang="ru-RU" sz="3600" dirty="0" smtClean="0">
                <a:solidFill>
                  <a:srgbClr val="FF0000"/>
                </a:solidFill>
                <a:latin typeface="Times New Roman" panose="02020603050405020304" pitchFamily="18" charset="0"/>
                <a:cs typeface="Times New Roman" panose="02020603050405020304" pitchFamily="18" charset="0"/>
              </a:rPr>
              <a:t>; ОЖЖ–де-</a:t>
            </a:r>
            <a:r>
              <a:rPr lang="ru-RU" sz="3600" dirty="0" err="1" smtClean="0">
                <a:solidFill>
                  <a:srgbClr val="FF0000"/>
                </a:solidFill>
                <a:latin typeface="Times New Roman" panose="02020603050405020304" pitchFamily="18" charset="0"/>
                <a:cs typeface="Times New Roman" panose="02020603050405020304" pitchFamily="18" charset="0"/>
              </a:rPr>
              <a:t>орташа</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қозу</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қызметтік</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жүйелердің</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қызметін</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синхрондау</a:t>
            </a:r>
            <a:r>
              <a:rPr lang="ru-RU" sz="3600" dirty="0" smtClean="0">
                <a:solidFill>
                  <a:srgbClr val="FF0000"/>
                </a:solidFill>
                <a:latin typeface="Times New Roman" panose="02020603050405020304" pitchFamily="18" charset="0"/>
                <a:cs typeface="Times New Roman" panose="02020603050405020304" pitchFamily="18" charset="0"/>
              </a:rPr>
              <a:t>, катаболизм мен </a:t>
            </a:r>
            <a:r>
              <a:rPr lang="ru-RU" sz="3600" dirty="0" err="1" smtClean="0">
                <a:solidFill>
                  <a:srgbClr val="FF0000"/>
                </a:solidFill>
                <a:latin typeface="Times New Roman" panose="02020603050405020304" pitchFamily="18" charset="0"/>
                <a:cs typeface="Times New Roman" panose="02020603050405020304" pitchFamily="18" charset="0"/>
              </a:rPr>
              <a:t>анаболизмді</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ұю</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және</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қан</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кетуге</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қарсы</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жүйелерді</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теңестіру</a:t>
            </a:r>
            <a:r>
              <a:rPr lang="ru-RU" sz="3600" dirty="0" smtClean="0">
                <a:solidFill>
                  <a:srgbClr val="FF0000"/>
                </a:solidFill>
                <a:latin typeface="Times New Roman" panose="02020603050405020304" pitchFamily="18" charset="0"/>
                <a:cs typeface="Times New Roman" panose="02020603050405020304" pitchFamily="18" charset="0"/>
              </a:rPr>
              <a:t>.</a:t>
            </a:r>
          </a:p>
          <a:p>
            <a:pPr algn="just"/>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Тұрақты</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белсендіру</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кезең</a:t>
            </a:r>
            <a:r>
              <a:rPr lang="ru-RU" sz="3600" dirty="0" err="1" smtClean="0">
                <a:solidFill>
                  <a:srgbClr val="FF0000"/>
                </a:solidFill>
                <a:latin typeface="Times New Roman" panose="02020603050405020304" pitchFamily="18" charset="0"/>
                <a:cs typeface="Times New Roman" panose="02020603050405020304" pitchFamily="18" charset="0"/>
              </a:rPr>
              <a:t>і</a:t>
            </a:r>
            <a:r>
              <a:rPr lang="ru-RU" sz="3600" dirty="0" smtClean="0">
                <a:solidFill>
                  <a:srgbClr val="FF0000"/>
                </a:solidFill>
                <a:latin typeface="Times New Roman" panose="02020603050405020304" pitchFamily="18" charset="0"/>
                <a:cs typeface="Times New Roman" panose="02020603050405020304" pitchFamily="18" charset="0"/>
              </a:rPr>
              <a:t> – </a:t>
            </a:r>
            <a:r>
              <a:rPr lang="ru-RU" sz="3600" dirty="0" err="1" smtClean="0">
                <a:solidFill>
                  <a:srgbClr val="FF0000"/>
                </a:solidFill>
                <a:latin typeface="Times New Roman" panose="02020603050405020304" pitchFamily="18" charset="0"/>
                <a:cs typeface="Times New Roman" panose="02020603050405020304" pitchFamily="18" charset="0"/>
              </a:rPr>
              <a:t>орташа</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күшті</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тітіркендіргіштердің</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жүйелі</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қайталануымен</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дененің</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жасаруын</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және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ісікке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қарсы</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қарсылықты</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қамтамасыз</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етеді</a:t>
            </a:r>
            <a:r>
              <a:rPr lang="ru-RU" sz="3600" dirty="0" smtClean="0">
                <a:solidFill>
                  <a:srgbClr val="FF0000"/>
                </a:solidFill>
                <a:latin typeface="Times New Roman" panose="02020603050405020304" pitchFamily="18" charset="0"/>
                <a:cs typeface="Times New Roman" panose="02020603050405020304" pitchFamily="18" charset="0"/>
              </a:rPr>
              <a:t>.</a:t>
            </a:r>
          </a:p>
          <a:p>
            <a:pPr algn="just"/>
            <a:r>
              <a:rPr lang="ru-RU" sz="3600" dirty="0" err="1" smtClean="0">
                <a:solidFill>
                  <a:srgbClr val="FF0000"/>
                </a:solidFill>
                <a:latin typeface="Times New Roman" panose="02020603050405020304" pitchFamily="18" charset="0"/>
                <a:cs typeface="Times New Roman" panose="02020603050405020304" pitchFamily="18" charset="0"/>
              </a:rPr>
              <a:t>Белсендіру</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кезеңі</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Белсендіру</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b="1" dirty="0" err="1" smtClean="0">
                <a:solidFill>
                  <a:srgbClr val="FF0000"/>
                </a:solidFill>
                <a:latin typeface="Times New Roman" panose="02020603050405020304" pitchFamily="18" charset="0"/>
                <a:cs typeface="Times New Roman" panose="02020603050405020304" pitchFamily="18" charset="0"/>
              </a:rPr>
              <a:t>реакциясы</a:t>
            </a:r>
            <a:r>
              <a:rPr lang="ru-RU" sz="3600" b="1" dirty="0" smtClean="0">
                <a:solidFill>
                  <a:srgbClr val="FF0000"/>
                </a:solidFill>
                <a:latin typeface="Times New Roman" panose="02020603050405020304" pitchFamily="18" charset="0"/>
                <a:cs typeface="Times New Roman" panose="02020603050405020304" pitchFamily="18" charset="0"/>
              </a:rPr>
              <a:t> </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ағзаның</a:t>
            </a:r>
            <a:r>
              <a:rPr lang="ru-RU" sz="3600" dirty="0" smtClean="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қорғаныс</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реакциясының</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оңтайлы</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smtClean="0">
                <a:solidFill>
                  <a:srgbClr val="FF0000"/>
                </a:solidFill>
                <a:latin typeface="Times New Roman" panose="02020603050405020304" pitchFamily="18" charset="0"/>
                <a:cs typeface="Times New Roman" panose="02020603050405020304" pitchFamily="18" charset="0"/>
              </a:rPr>
              <a:t>деңгейі</a:t>
            </a:r>
            <a:endParaRPr lang="ru-RU" sz="3600" dirty="0" smtClean="0">
              <a:solidFill>
                <a:srgbClr val="FF0000"/>
              </a:solidFill>
              <a:latin typeface="Times New Roman" panose="02020603050405020304" pitchFamily="18" charset="0"/>
              <a:cs typeface="Times New Roman" panose="02020603050405020304" pitchFamily="18" charset="0"/>
            </a:endParaRPr>
          </a:p>
          <a:p>
            <a:pPr algn="just"/>
            <a:endParaRPr lang="ru-RU" sz="1100" dirty="0">
              <a:solidFill>
                <a:srgbClr val="FF0000"/>
              </a:solidFill>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a:xfrm>
            <a:off x="5029200" y="6362700"/>
            <a:ext cx="7620000" cy="660740"/>
          </a:xfrm>
          <a:prstGeom prst="roundRect">
            <a:avLst/>
          </a:prstGeom>
          <a:solidFill>
            <a:srgbClr val="15DC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a:solidFill>
                  <a:schemeClr val="tx1"/>
                </a:solidFill>
                <a:latin typeface="Times New Roman" panose="02020603050405020304" pitchFamily="18" charset="0"/>
                <a:cs typeface="Times New Roman" panose="02020603050405020304" pitchFamily="18" charset="0"/>
              </a:rPr>
              <a:t>Қайта</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белсендіру</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реакциясы</a:t>
            </a:r>
            <a:endParaRPr lang="ru-RU" sz="4000" b="1" dirty="0">
              <a:solidFill>
                <a:schemeClr val="tx1"/>
              </a:solidFill>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533400" y="7200900"/>
            <a:ext cx="17221200" cy="2589428"/>
          </a:xfrm>
          <a:prstGeom prst="roundRect">
            <a:avLst/>
          </a:prstGeom>
          <a:solidFill>
            <a:srgbClr val="15DC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smtClean="0">
                <a:solidFill>
                  <a:schemeClr val="tx1"/>
                </a:solidFill>
                <a:latin typeface="Times New Roman" panose="02020603050405020304" pitchFamily="18" charset="0"/>
                <a:cs typeface="Times New Roman" panose="02020603050405020304" pitchFamily="18" charset="0"/>
              </a:rPr>
              <a:t>    ОЖЖ-</a:t>
            </a:r>
            <a:r>
              <a:rPr lang="ru-RU" sz="3600" dirty="0" err="1" smtClean="0">
                <a:solidFill>
                  <a:schemeClr val="tx1"/>
                </a:solidFill>
                <a:latin typeface="Times New Roman" panose="02020603050405020304" pitchFamily="18" charset="0"/>
                <a:cs typeface="Times New Roman" panose="02020603050405020304" pitchFamily="18" charset="0"/>
              </a:rPr>
              <a:t>нің</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шамадан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тыс</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қозуымен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эндокриндік</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және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иммундық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жүйелердің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шамадан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тыс</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белсенділігімен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қарқынды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метаболизммен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әсіресе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энергетикалық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лимфоцитозбен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сипатталады</a:t>
            </a:r>
            <a:r>
              <a:rPr lang="ru-RU" sz="3600" dirty="0" smtClean="0">
                <a:solidFill>
                  <a:schemeClr val="tx1"/>
                </a:solidFill>
                <a:latin typeface="Times New Roman" panose="02020603050405020304" pitchFamily="18" charset="0"/>
                <a:cs typeface="Times New Roman" panose="02020603050405020304" pitchFamily="18" charset="0"/>
              </a:rPr>
              <a:t>. </a:t>
            </a:r>
          </a:p>
          <a:p>
            <a:pPr algn="just"/>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Биологиялық</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мағынасы</a:t>
            </a:r>
            <a:r>
              <a:rPr lang="ru-RU" sz="3600" dirty="0" smtClean="0">
                <a:solidFill>
                  <a:schemeClr val="tx1"/>
                </a:solidFill>
                <a:latin typeface="Times New Roman" panose="02020603050405020304" pitchFamily="18" charset="0"/>
                <a:cs typeface="Times New Roman" panose="02020603050405020304" pitchFamily="18" charset="0"/>
              </a:rPr>
              <a:t> – </a:t>
            </a:r>
            <a:r>
              <a:rPr lang="ru-RU" sz="3600" dirty="0" err="1" smtClean="0">
                <a:solidFill>
                  <a:schemeClr val="tx1"/>
                </a:solidFill>
                <a:latin typeface="Times New Roman" panose="02020603050405020304" pitchFamily="18" charset="0"/>
                <a:cs typeface="Times New Roman" panose="02020603050405020304" pitchFamily="18" charset="0"/>
              </a:rPr>
              <a:t>белсендіруді</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стресссіз</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сақтауға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тырысу</a:t>
            </a:r>
            <a:r>
              <a:rPr lang="ru-RU" sz="3600" dirty="0" smtClean="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7133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C00000"/>
            </a:gs>
            <a:gs pos="16000">
              <a:srgbClr val="FF0000"/>
            </a:gs>
            <a:gs pos="36487">
              <a:srgbClr val="FFFF00"/>
            </a:gs>
            <a:gs pos="50000">
              <a:srgbClr val="FF00FF"/>
            </a:gs>
            <a:gs pos="84450">
              <a:srgbClr val="FFFF00"/>
            </a:gs>
            <a:gs pos="100000">
              <a:srgbClr val="00B050"/>
            </a:gs>
          </a:gsLst>
          <a:path path="circle">
            <a:fillToRect t="100000" r="100000"/>
          </a:path>
        </a:gradFill>
        <a:effectLst/>
      </p:bgPr>
    </p:bg>
    <p:spTree>
      <p:nvGrpSpPr>
        <p:cNvPr id="1" name=""/>
        <p:cNvGrpSpPr/>
        <p:nvPr/>
      </p:nvGrpSpPr>
      <p:grpSpPr>
        <a:xfrm>
          <a:off x="0" y="0"/>
          <a:ext cx="0" cy="0"/>
          <a:chOff x="0" y="0"/>
          <a:chExt cx="0" cy="0"/>
        </a:xfrm>
      </p:grpSpPr>
      <p:sp>
        <p:nvSpPr>
          <p:cNvPr id="2" name="Овал 1"/>
          <p:cNvSpPr/>
          <p:nvPr/>
        </p:nvSpPr>
        <p:spPr>
          <a:xfrm>
            <a:off x="2057400" y="308810"/>
            <a:ext cx="14630400" cy="110089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latin typeface="Times New Roman" panose="02020603050405020304" pitchFamily="18" charset="0"/>
                <a:cs typeface="Times New Roman" panose="02020603050405020304" pitchFamily="18" charset="0"/>
              </a:rPr>
              <a:t>Мінез-құлықтың </a:t>
            </a:r>
            <a:r>
              <a:rPr lang="kk-KZ" sz="4400" b="1" dirty="0">
                <a:latin typeface="Times New Roman" panose="02020603050405020304" pitchFamily="18" charset="0"/>
                <a:cs typeface="Times New Roman" panose="02020603050405020304" pitchFamily="18" charset="0"/>
              </a:rPr>
              <a:t>бейімделуі</a:t>
            </a:r>
            <a:endParaRPr lang="ru-RU" sz="4400" b="1" dirty="0">
              <a:latin typeface="Times New Roman" panose="02020603050405020304" pitchFamily="18" charset="0"/>
              <a:cs typeface="Times New Roman" panose="02020603050405020304" pitchFamily="18" charset="0"/>
            </a:endParaRPr>
          </a:p>
          <a:p>
            <a:pPr algn="ctr"/>
            <a:endParaRPr lang="ru-RU" dirty="0"/>
          </a:p>
        </p:txBody>
      </p:sp>
      <p:sp>
        <p:nvSpPr>
          <p:cNvPr id="3" name="Выноска со стрелкой вправо 2"/>
          <p:cNvSpPr/>
          <p:nvPr/>
        </p:nvSpPr>
        <p:spPr>
          <a:xfrm>
            <a:off x="685800" y="1562100"/>
            <a:ext cx="10287000" cy="3657600"/>
          </a:xfrm>
          <a:prstGeom prst="righ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k-KZ" sz="3200" dirty="0" smtClean="0">
              <a:solidFill>
                <a:schemeClr val="tx1"/>
              </a:solidFill>
              <a:latin typeface="Times New Roman" panose="02020603050405020304" pitchFamily="18" charset="0"/>
              <a:cs typeface="Times New Roman" panose="02020603050405020304" pitchFamily="18" charset="0"/>
            </a:endParaRPr>
          </a:p>
          <a:p>
            <a:pPr algn="just"/>
            <a:r>
              <a:rPr lang="kk-KZ" sz="3200" dirty="0" smtClean="0">
                <a:solidFill>
                  <a:schemeClr val="tx1"/>
                </a:solidFill>
                <a:latin typeface="Times New Roman" panose="02020603050405020304" pitchFamily="18" charset="0"/>
                <a:cs typeface="Times New Roman" panose="02020603050405020304" pitchFamily="18" charset="0"/>
              </a:rPr>
              <a:t>    Белгілі </a:t>
            </a:r>
            <a:r>
              <a:rPr lang="kk-KZ" sz="3200" dirty="0">
                <a:solidFill>
                  <a:schemeClr val="tx1"/>
                </a:solidFill>
                <a:latin typeface="Times New Roman" panose="02020603050405020304" pitchFamily="18" charset="0"/>
                <a:cs typeface="Times New Roman" panose="02020603050405020304" pitchFamily="18" charset="0"/>
              </a:rPr>
              <a:t>бір жағдайларда мінез-құлықтың өзгеруі</a:t>
            </a:r>
            <a:endParaRPr lang="ru-RU" sz="3200" dirty="0">
              <a:solidFill>
                <a:schemeClr val="tx1"/>
              </a:solidFill>
              <a:latin typeface="Times New Roman" panose="02020603050405020304" pitchFamily="18" charset="0"/>
              <a:cs typeface="Times New Roman" panose="02020603050405020304" pitchFamily="18" charset="0"/>
            </a:endParaRPr>
          </a:p>
          <a:p>
            <a:pPr algn="just"/>
            <a:r>
              <a:rPr lang="kk-KZ" sz="3200" b="1" dirty="0" smtClean="0">
                <a:solidFill>
                  <a:schemeClr val="tx1"/>
                </a:solidFill>
                <a:latin typeface="Times New Roman" panose="02020603050405020304" pitchFamily="18" charset="0"/>
                <a:cs typeface="Times New Roman" panose="02020603050405020304" pitchFamily="18" charset="0"/>
              </a:rPr>
              <a:t>    Күрек </a:t>
            </a:r>
            <a:r>
              <a:rPr lang="kk-KZ" sz="3200" b="1" dirty="0">
                <a:solidFill>
                  <a:schemeClr val="tx1"/>
                </a:solidFill>
                <a:latin typeface="Times New Roman" panose="02020603050405020304" pitchFamily="18" charset="0"/>
                <a:cs typeface="Times New Roman" panose="02020603050405020304" pitchFamily="18" charset="0"/>
              </a:rPr>
              <a:t>табанды бақа.</a:t>
            </a:r>
            <a:endParaRPr lang="ru-RU" sz="3200" dirty="0">
              <a:solidFill>
                <a:schemeClr val="tx1"/>
              </a:solidFill>
              <a:latin typeface="Times New Roman" panose="02020603050405020304" pitchFamily="18" charset="0"/>
              <a:cs typeface="Times New Roman" panose="02020603050405020304" pitchFamily="18" charset="0"/>
            </a:endParaRPr>
          </a:p>
          <a:p>
            <a:pPr algn="just"/>
            <a:r>
              <a:rPr lang="kk-KZ" sz="3200" dirty="0">
                <a:solidFill>
                  <a:schemeClr val="tx1"/>
                </a:solidFill>
                <a:latin typeface="Times New Roman" panose="02020603050405020304" pitchFamily="18" charset="0"/>
                <a:cs typeface="Times New Roman" panose="02020603050405020304" pitchFamily="18" charset="0"/>
              </a:rPr>
              <a:t>Өмірінің көп бөлігін шұңқырда өткізетін шөлді қосмекенді түнде аптап ыстық басылған кезде аңға шығады.</a:t>
            </a:r>
            <a:endParaRPr lang="ru-RU" sz="3200" dirty="0">
              <a:solidFill>
                <a:schemeClr val="tx1"/>
              </a:solidFill>
              <a:latin typeface="Times New Roman" panose="02020603050405020304" pitchFamily="18" charset="0"/>
              <a:cs typeface="Times New Roman" panose="02020603050405020304" pitchFamily="18" charset="0"/>
            </a:endParaRPr>
          </a:p>
          <a:p>
            <a:pPr algn="ctr"/>
            <a:endParaRPr lang="ru-RU" sz="3200" dirty="0"/>
          </a:p>
        </p:txBody>
      </p:sp>
      <p:pic>
        <p:nvPicPr>
          <p:cNvPr id="4" name="Рисунок 3"/>
          <p:cNvPicPr>
            <a:picLocks noChangeAspect="1"/>
          </p:cNvPicPr>
          <p:nvPr/>
        </p:nvPicPr>
        <p:blipFill>
          <a:blip r:embed="rId2"/>
          <a:stretch>
            <a:fillRect/>
          </a:stretch>
        </p:blipFill>
        <p:spPr>
          <a:xfrm>
            <a:off x="11336308" y="2029325"/>
            <a:ext cx="5323418" cy="2895601"/>
          </a:xfrm>
          <a:prstGeom prst="rect">
            <a:avLst/>
          </a:prstGeom>
        </p:spPr>
      </p:pic>
      <p:sp>
        <p:nvSpPr>
          <p:cNvPr id="6" name="Выноска со стрелкой влево 5"/>
          <p:cNvSpPr/>
          <p:nvPr/>
        </p:nvSpPr>
        <p:spPr>
          <a:xfrm>
            <a:off x="4800600" y="5219700"/>
            <a:ext cx="12877800" cy="4800600"/>
          </a:xfrm>
          <a:prstGeom prst="lef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b="1" dirty="0">
                <a:solidFill>
                  <a:schemeClr val="tx1"/>
                </a:solidFill>
                <a:latin typeface="Times New Roman" panose="02020603050405020304" pitchFamily="18" charset="0"/>
                <a:cs typeface="Times New Roman" panose="02020603050405020304" pitchFamily="18" charset="0"/>
              </a:rPr>
              <a:t>Опоссум</a:t>
            </a:r>
            <a:r>
              <a:rPr lang="kk-KZ" sz="2800" dirty="0">
                <a:solidFill>
                  <a:schemeClr val="tx1"/>
                </a:solidFill>
                <a:latin typeface="Times New Roman" panose="02020603050405020304" pitchFamily="18" charset="0"/>
                <a:cs typeface="Times New Roman" panose="02020603050405020304" pitchFamily="18" charset="0"/>
              </a:rPr>
              <a:t> мінез-құлқының тән ерекшелігі қауіп төнген кезде өлі болып көріну қабілеті болып табылады немесе жараланған немесе қатты қорқатын опоссум құлап, өзін өлі етіп көрсетеді. Бұл жағдайда оның көздері әйнектеледі, аузынан көбік ағып кетеді, ал анальды бездер жағымсыз иіспен секреция шығарады. Бұл қиялдағы өлім көбінесе опоссумның өмірін сақтайды-қозғалмайтын денені иіскеу арқылы қуғыншы әдетте кетеді. Біраз уақыттан кейін опоссум "өмірге келеді" және қашып кетеді.</a:t>
            </a:r>
            <a:endParaRPr lang="ru-RU" sz="2800" dirty="0">
              <a:solidFill>
                <a:schemeClr val="tx1"/>
              </a:solidFill>
              <a:latin typeface="Times New Roman" panose="02020603050405020304" pitchFamily="18" charset="0"/>
              <a:cs typeface="Times New Roman" panose="02020603050405020304" pitchFamily="18" charset="0"/>
            </a:endParaRPr>
          </a:p>
          <a:p>
            <a:pPr algn="just"/>
            <a:endParaRPr lang="ru-RU" dirty="0"/>
          </a:p>
        </p:txBody>
      </p:sp>
      <p:pic>
        <p:nvPicPr>
          <p:cNvPr id="8" name="Рисунок 7"/>
          <p:cNvPicPr>
            <a:picLocks noChangeAspect="1"/>
          </p:cNvPicPr>
          <p:nvPr/>
        </p:nvPicPr>
        <p:blipFill>
          <a:blip r:embed="rId3"/>
          <a:stretch>
            <a:fillRect/>
          </a:stretch>
        </p:blipFill>
        <p:spPr>
          <a:xfrm>
            <a:off x="517358" y="6134100"/>
            <a:ext cx="4622889" cy="3499184"/>
          </a:xfrm>
          <a:prstGeom prst="rect">
            <a:avLst/>
          </a:prstGeom>
        </p:spPr>
      </p:pic>
    </p:spTree>
    <p:extLst>
      <p:ext uri="{BB962C8B-B14F-4D97-AF65-F5344CB8AC3E}">
        <p14:creationId xmlns:p14="http://schemas.microsoft.com/office/powerpoint/2010/main" val="1325431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rgbClr val="7030A0"/>
            </a:gs>
            <a:gs pos="11500">
              <a:srgbClr val="FF0000"/>
            </a:gs>
            <a:gs pos="50000">
              <a:srgbClr val="00B050"/>
            </a:gs>
            <a:gs pos="84450">
              <a:srgbClr val="FFFF00"/>
            </a:gs>
            <a:gs pos="35794">
              <a:schemeClr val="tx1"/>
            </a:gs>
            <a:gs pos="85000">
              <a:srgbClr val="FF00FF"/>
            </a:gs>
            <a:gs pos="100000">
              <a:srgbClr val="FFFF00"/>
            </a:gs>
          </a:gsLst>
          <a:path path="rect">
            <a:fillToRect l="100000" t="100000"/>
          </a:path>
        </a:gradFill>
        <a:effectLst/>
      </p:bgPr>
    </p:bg>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371600" y="1257300"/>
            <a:ext cx="16002000" cy="76962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p:spPr>
      </p:pic>
      <p:sp>
        <p:nvSpPr>
          <p:cNvPr id="3" name="AutoShape 50"/>
          <p:cNvSpPr>
            <a:spLocks noChangeArrowheads="1"/>
          </p:cNvSpPr>
          <p:nvPr/>
        </p:nvSpPr>
        <p:spPr bwMode="auto">
          <a:xfrm>
            <a:off x="4841393" y="9410700"/>
            <a:ext cx="8557187" cy="876300"/>
          </a:xfrm>
          <a:prstGeom prst="flowChartProcess">
            <a:avLst/>
          </a:prstGeom>
          <a:gradFill flip="none" rotWithShape="1">
            <a:gsLst>
              <a:gs pos="0">
                <a:schemeClr val="accent1">
                  <a:tint val="66000"/>
                  <a:satMod val="160000"/>
                </a:schemeClr>
              </a:gs>
              <a:gs pos="50000">
                <a:schemeClr val="accent1">
                  <a:tint val="44500"/>
                  <a:satMod val="160000"/>
                </a:schemeClr>
              </a:gs>
              <a:gs pos="100000">
                <a:srgbClr val="FFFF00"/>
              </a:gs>
            </a:gsLst>
            <a:lin ang="5400000" scaled="1"/>
            <a:tileRect/>
          </a:gradFill>
          <a:ln w="9525">
            <a:noFill/>
            <a:miter lim="800000"/>
            <a:headEnd/>
            <a:tailEnd/>
          </a:ln>
        </p:spPr>
        <p:txBody>
          <a:bodyPr wrap="none" anchor="ctr"/>
          <a:lstStyle/>
          <a:p>
            <a:pPr algn="ctr"/>
            <a:r>
              <a:rPr lang="en-US" sz="4000" b="1" dirty="0">
                <a:solidFill>
                  <a:srgbClr val="7030A0"/>
                </a:solidFill>
                <a:latin typeface="Times New Roman" pitchFamily="18" charset="0"/>
                <a:cs typeface="Times New Roman" pitchFamily="18" charset="0"/>
              </a:rPr>
              <a:t>SNABDRESHOV@mail.ru</a:t>
            </a:r>
            <a:endParaRPr lang="ru-RU" sz="4000" b="1" dirty="0">
              <a:solidFill>
                <a:srgbClr val="7030A0"/>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rgbClr val="C00000"/>
            </a:gs>
            <a:gs pos="11500">
              <a:srgbClr val="FF0000"/>
            </a:gs>
            <a:gs pos="50000">
              <a:srgbClr val="FFFF00"/>
            </a:gs>
            <a:gs pos="84450">
              <a:srgbClr val="FFFF00"/>
            </a:gs>
            <a:gs pos="100000">
              <a:srgbClr val="00B050"/>
            </a:gs>
          </a:gsLst>
          <a:path path="circle">
            <a:fillToRect t="100000" r="100000"/>
          </a:path>
        </a:gradFill>
        <a:effectLst/>
      </p:bgPr>
    </p:bg>
    <p:spTree>
      <p:nvGrpSpPr>
        <p:cNvPr id="1" name=""/>
        <p:cNvGrpSpPr/>
        <p:nvPr/>
      </p:nvGrpSpPr>
      <p:grpSpPr>
        <a:xfrm>
          <a:off x="0" y="0"/>
          <a:ext cx="0" cy="0"/>
          <a:chOff x="0" y="0"/>
          <a:chExt cx="0" cy="0"/>
        </a:xfrm>
      </p:grpSpPr>
      <p:sp>
        <p:nvSpPr>
          <p:cNvPr id="3" name="Скругленный прямоугольник 2"/>
          <p:cNvSpPr/>
          <p:nvPr/>
        </p:nvSpPr>
        <p:spPr>
          <a:xfrm>
            <a:off x="535529" y="855653"/>
            <a:ext cx="11982701" cy="4343400"/>
          </a:xfrm>
          <a:prstGeom prst="roundRect">
            <a:avLst/>
          </a:prstGeom>
          <a:gradFill flip="none" rotWithShape="1">
            <a:gsLst>
              <a:gs pos="0">
                <a:srgbClr val="C00000"/>
              </a:gs>
              <a:gs pos="11500">
                <a:srgbClr val="FF0000"/>
              </a:gs>
              <a:gs pos="50000">
                <a:srgbClr val="FFFF00"/>
              </a:gs>
              <a:gs pos="100000">
                <a:srgbClr val="00B050"/>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Рисунок 3"/>
          <p:cNvPicPr>
            <a:picLocks noChangeAspect="1"/>
          </p:cNvPicPr>
          <p:nvPr/>
        </p:nvPicPr>
        <p:blipFill>
          <a:blip r:embed="rId2"/>
          <a:stretch>
            <a:fillRect/>
          </a:stretch>
        </p:blipFill>
        <p:spPr>
          <a:xfrm>
            <a:off x="13030200" y="1416280"/>
            <a:ext cx="4438901" cy="3365960"/>
          </a:xfrm>
          <a:prstGeom prst="rect">
            <a:avLst/>
          </a:prstGeom>
        </p:spPr>
      </p:pic>
      <p:pic>
        <p:nvPicPr>
          <p:cNvPr id="5" name="Рисунок 4"/>
          <p:cNvPicPr>
            <a:picLocks noChangeAspect="1"/>
          </p:cNvPicPr>
          <p:nvPr/>
        </p:nvPicPr>
        <p:blipFill>
          <a:blip r:embed="rId3"/>
          <a:stretch>
            <a:fillRect/>
          </a:stretch>
        </p:blipFill>
        <p:spPr>
          <a:xfrm>
            <a:off x="820902" y="1272465"/>
            <a:ext cx="11458826" cy="3653590"/>
          </a:xfrm>
          <a:prstGeom prst="rect">
            <a:avLst/>
          </a:prstGeom>
          <a:solidFill>
            <a:schemeClr val="tx2">
              <a:lumMod val="20000"/>
              <a:lumOff val="80000"/>
            </a:schemeClr>
          </a:solidFill>
        </p:spPr>
      </p:pic>
      <p:sp>
        <p:nvSpPr>
          <p:cNvPr id="6" name="Скругленный прямоугольник 5"/>
          <p:cNvSpPr/>
          <p:nvPr/>
        </p:nvSpPr>
        <p:spPr>
          <a:xfrm>
            <a:off x="5257800" y="5615865"/>
            <a:ext cx="11982701" cy="4343400"/>
          </a:xfrm>
          <a:prstGeom prst="roundRect">
            <a:avLst/>
          </a:prstGeom>
          <a:gradFill flip="none" rotWithShape="1">
            <a:gsLst>
              <a:gs pos="23666">
                <a:srgbClr val="7030A0"/>
              </a:gs>
              <a:gs pos="0">
                <a:srgbClr val="7030A0"/>
              </a:gs>
              <a:gs pos="11500">
                <a:srgbClr val="FF0000"/>
              </a:gs>
              <a:gs pos="50000">
                <a:srgbClr val="FFFF00"/>
              </a:gs>
              <a:gs pos="100000">
                <a:srgbClr val="00B0F0"/>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7" name="Рисунок 6"/>
          <p:cNvPicPr>
            <a:picLocks noChangeAspect="1"/>
          </p:cNvPicPr>
          <p:nvPr/>
        </p:nvPicPr>
        <p:blipFill>
          <a:blip r:embed="rId4"/>
          <a:stretch>
            <a:fillRect/>
          </a:stretch>
        </p:blipFill>
        <p:spPr>
          <a:xfrm>
            <a:off x="820902" y="6158959"/>
            <a:ext cx="3791954" cy="3179886"/>
          </a:xfrm>
          <a:prstGeom prst="rect">
            <a:avLst/>
          </a:prstGeom>
        </p:spPr>
      </p:pic>
      <p:pic>
        <p:nvPicPr>
          <p:cNvPr id="8" name="Рисунок 7"/>
          <p:cNvPicPr>
            <a:picLocks noChangeAspect="1"/>
          </p:cNvPicPr>
          <p:nvPr/>
        </p:nvPicPr>
        <p:blipFill>
          <a:blip r:embed="rId5"/>
          <a:stretch>
            <a:fillRect/>
          </a:stretch>
        </p:blipFill>
        <p:spPr>
          <a:xfrm>
            <a:off x="6172200" y="5858503"/>
            <a:ext cx="10439399" cy="378079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7030A0"/>
            </a:gs>
            <a:gs pos="11500">
              <a:srgbClr val="FF0000"/>
            </a:gs>
            <a:gs pos="50000">
              <a:srgbClr val="00B050"/>
            </a:gs>
            <a:gs pos="84450">
              <a:srgbClr val="FFFF00"/>
            </a:gs>
            <a:gs pos="100000">
              <a:srgbClr val="002060"/>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47800" y="952500"/>
            <a:ext cx="16154400" cy="83058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19201" y="1028700"/>
            <a:ext cx="16154400" cy="84582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25014">
              <a:srgbClr val="FF00FF"/>
            </a:gs>
            <a:gs pos="0">
              <a:srgbClr val="FFFF00"/>
            </a:gs>
            <a:gs pos="11500">
              <a:srgbClr val="FF0000"/>
            </a:gs>
            <a:gs pos="50000">
              <a:srgbClr val="00B050"/>
            </a:gs>
            <a:gs pos="84450">
              <a:srgbClr val="FFFF00"/>
            </a:gs>
            <a:gs pos="100000">
              <a:srgbClr val="002060"/>
            </a:gs>
          </a:gsLst>
          <a:lin ang="2700000" scaled="1"/>
          <a:tileRect/>
        </a:gra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38072" y="1027175"/>
            <a:ext cx="15773400" cy="840943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74000">
              <a:srgbClr val="7030A0"/>
            </a:gs>
            <a:gs pos="83000">
              <a:schemeClr val="accent6">
                <a:lumMod val="45000"/>
                <a:lumOff val="55000"/>
              </a:schemeClr>
            </a:gs>
            <a:gs pos="10825">
              <a:schemeClr val="bg1"/>
            </a:gs>
            <a:gs pos="39220">
              <a:srgbClr val="FF0000"/>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3" name="Скругленный прямоугольник 2"/>
          <p:cNvSpPr/>
          <p:nvPr/>
        </p:nvSpPr>
        <p:spPr>
          <a:xfrm>
            <a:off x="685800" y="571500"/>
            <a:ext cx="10058400" cy="9296400"/>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Мінез-құлыққа</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бейімделу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механизмі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түрлі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формада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көрінеді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Мысалы</a:t>
            </a:r>
            <a:r>
              <a:rPr lang="kk-KZ" sz="3200" dirty="0">
                <a:solidFill>
                  <a:schemeClr val="tx1"/>
                </a:solidFill>
                <a:latin typeface="Times New Roman" panose="02020603050405020304" pitchFamily="18" charset="0"/>
                <a:cs typeface="Times New Roman" panose="02020603050405020304" pitchFamily="18" charset="0"/>
              </a:rPr>
              <a:t>,</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қоршаған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ортамен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қалыпты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жылу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алмасуды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қамтамасыз</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етуге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бағытталған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жануарлардың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бейімделу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мінез-құлқының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формалары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болуы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мүмкін</a:t>
            </a:r>
            <a:r>
              <a:rPr lang="ru-RU" sz="3200"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баспана</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құру</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оңтайлы</a:t>
            </a:r>
            <a:r>
              <a:rPr lang="ru-RU" sz="3200" i="1" dirty="0">
                <a:solidFill>
                  <a:schemeClr val="tx1"/>
                </a:solidFill>
                <a:latin typeface="Times New Roman" panose="02020603050405020304" pitchFamily="18" charset="0"/>
                <a:cs typeface="Times New Roman" panose="02020603050405020304" pitchFamily="18" charset="0"/>
              </a:rPr>
              <a:t> температура </a:t>
            </a:r>
            <a:r>
              <a:rPr lang="ru-RU" sz="3200" i="1" dirty="0" err="1">
                <a:solidFill>
                  <a:schemeClr val="tx1"/>
                </a:solidFill>
                <a:latin typeface="Times New Roman" panose="02020603050405020304" pitchFamily="18" charset="0"/>
                <a:cs typeface="Times New Roman" panose="02020603050405020304" pitchFamily="18" charset="0"/>
              </a:rPr>
              <a:t>жағдайларын</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таңдау</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үшін</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қозғалу</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әсіресе</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экстремалды</a:t>
            </a:r>
            <a:r>
              <a:rPr lang="ru-RU" sz="3200" i="1" dirty="0">
                <a:solidFill>
                  <a:schemeClr val="tx1"/>
                </a:solidFill>
                <a:latin typeface="Times New Roman" panose="02020603050405020304" pitchFamily="18" charset="0"/>
                <a:cs typeface="Times New Roman" panose="02020603050405020304" pitchFamily="18" charset="0"/>
              </a:rPr>
              <a:t> ( </a:t>
            </a:r>
            <a:r>
              <a:rPr lang="ru-RU" sz="3200" i="1" dirty="0" err="1">
                <a:solidFill>
                  <a:schemeClr val="tx1"/>
                </a:solidFill>
                <a:latin typeface="Times New Roman" panose="02020603050405020304" pitchFamily="18" charset="0"/>
                <a:cs typeface="Times New Roman" panose="02020603050405020304" pitchFamily="18" charset="0"/>
              </a:rPr>
              <a:t>өте</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жоғары</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немесе</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өте</a:t>
            </a:r>
            <a:r>
              <a:rPr lang="ru-RU" sz="3200" i="1" dirty="0">
                <a:solidFill>
                  <a:schemeClr val="tx1"/>
                </a:solidFill>
                <a:latin typeface="Times New Roman" panose="02020603050405020304" pitchFamily="18" charset="0"/>
                <a:cs typeface="Times New Roman" panose="02020603050405020304" pitchFamily="18" charset="0"/>
              </a:rPr>
              <a:t> </a:t>
            </a:r>
            <a:r>
              <a:rPr lang="ru-RU" sz="3200" i="1" dirty="0" err="1">
                <a:solidFill>
                  <a:schemeClr val="tx1"/>
                </a:solidFill>
                <a:latin typeface="Times New Roman" panose="02020603050405020304" pitchFamily="18" charset="0"/>
                <a:cs typeface="Times New Roman" panose="02020603050405020304" pitchFamily="18" charset="0"/>
              </a:rPr>
              <a:t>төмен</a:t>
            </a:r>
            <a:r>
              <a:rPr lang="ru-RU" sz="3200" i="1" dirty="0">
                <a:solidFill>
                  <a:schemeClr val="tx1"/>
                </a:solidFill>
                <a:latin typeface="Times New Roman" panose="02020603050405020304" pitchFamily="18" charset="0"/>
                <a:cs typeface="Times New Roman" panose="02020603050405020304" pitchFamily="18" charset="0"/>
              </a:rPr>
              <a:t>) температура </a:t>
            </a:r>
            <a:r>
              <a:rPr lang="ru-RU" sz="3200" i="1" dirty="0" err="1">
                <a:solidFill>
                  <a:schemeClr val="tx1"/>
                </a:solidFill>
                <a:latin typeface="Times New Roman" panose="02020603050405020304" pitchFamily="18" charset="0"/>
                <a:cs typeface="Times New Roman" panose="02020603050405020304" pitchFamily="18" charset="0"/>
              </a:rPr>
              <a:t>жағдайында</a:t>
            </a:r>
            <a:r>
              <a:rPr lang="ru-RU" sz="3200" i="1"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болады</a:t>
            </a:r>
            <a:r>
              <a:rPr lang="ru-RU" sz="3200" dirty="0" smtClean="0">
                <a:solidFill>
                  <a:schemeClr val="tx1"/>
                </a:solidFill>
                <a:latin typeface="Times New Roman" panose="02020603050405020304" pitchFamily="18" charset="0"/>
                <a:cs typeface="Times New Roman" panose="02020603050405020304" pitchFamily="18" charset="0"/>
              </a:rPr>
              <a:t>.</a:t>
            </a:r>
          </a:p>
          <a:p>
            <a:pPr algn="just"/>
            <a:r>
              <a:rPr lang="ru-RU" sz="3200" dirty="0">
                <a:solidFill>
                  <a:schemeClr val="tx1"/>
                </a:solidFill>
                <a:latin typeface="Times New Roman" panose="02020603050405020304" pitchFamily="18" charset="0"/>
                <a:cs typeface="Times New Roman" panose="02020603050405020304" pitchFamily="18" charset="0"/>
              </a:rPr>
              <a:t> </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Сүтқоректілер</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a:solidFill>
                  <a:schemeClr val="tx1"/>
                </a:solidFill>
                <a:latin typeface="Times New Roman" panose="02020603050405020304" pitchFamily="18" charset="0"/>
                <a:cs typeface="Times New Roman" panose="02020603050405020304" pitchFamily="18" charset="0"/>
              </a:rPr>
              <a:t>мен </a:t>
            </a:r>
            <a:r>
              <a:rPr lang="ru-RU" sz="3200" dirty="0" err="1">
                <a:solidFill>
                  <a:schemeClr val="tx1"/>
                </a:solidFill>
                <a:latin typeface="Times New Roman" panose="02020603050405020304" pitchFamily="18" charset="0"/>
                <a:cs typeface="Times New Roman" panose="02020603050405020304" pitchFamily="18" charset="0"/>
              </a:rPr>
              <a:t>құстардың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күнделікті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және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маусымдық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көшуі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белгілі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Кейбір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жәндіктер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жыртқыштар</a:t>
            </a:r>
            <a:r>
              <a:rPr lang="ru-RU" sz="3200" dirty="0">
                <a:solidFill>
                  <a:schemeClr val="tx1"/>
                </a:solidFill>
                <a:latin typeface="Times New Roman" panose="02020603050405020304" pitchFamily="18" charset="0"/>
                <a:cs typeface="Times New Roman" panose="02020603050405020304" pitchFamily="18" charset="0"/>
              </a:rPr>
              <a:t> мен </a:t>
            </a:r>
            <a:r>
              <a:rPr lang="ru-RU" sz="3200" dirty="0" err="1">
                <a:solidFill>
                  <a:schemeClr val="tx1"/>
                </a:solidFill>
                <a:latin typeface="Times New Roman" panose="02020603050405020304" pitchFamily="18" charset="0"/>
                <a:cs typeface="Times New Roman" panose="02020603050405020304" pitchFamily="18" charset="0"/>
              </a:rPr>
              <a:t>паразиттерді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кенеттен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қозғалыстармен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қорқытады</a:t>
            </a:r>
            <a:r>
              <a:rPr lang="ru-RU" sz="3200" dirty="0">
                <a:solidFill>
                  <a:schemeClr val="tx1"/>
                </a:solidFill>
                <a:latin typeface="Times New Roman" panose="02020603050405020304" pitchFamily="18" charset="0"/>
                <a:cs typeface="Times New Roman" panose="02020603050405020304" pitchFamily="18" charset="0"/>
              </a:rPr>
              <a:t>. </a:t>
            </a:r>
          </a:p>
          <a:p>
            <a:pPr algn="just"/>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Мінез-құлыққа</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бейімделудің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негізгі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биологиялық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рөлі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терморегуляцияға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энергияны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үнемді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жұмсауға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физиологиялық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терморегуляторлық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функциялардың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шиеленісін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төмендетуге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жағдай</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жасау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болып</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табылады</a:t>
            </a:r>
            <a:r>
              <a:rPr lang="ru-RU" sz="3200" dirty="0">
                <a:solidFill>
                  <a:schemeClr val="tx1"/>
                </a:solidFill>
                <a:latin typeface="Times New Roman" panose="02020603050405020304" pitchFamily="18" charset="0"/>
                <a:cs typeface="Times New Roman" panose="02020603050405020304" pitchFamily="18" charset="0"/>
              </a:rPr>
              <a:t>. </a:t>
            </a:r>
          </a:p>
        </p:txBody>
      </p:sp>
      <p:pic>
        <p:nvPicPr>
          <p:cNvPr id="4" name="Рисунок 3">
            <a:extLst>
              <a:ext uri="{FF2B5EF4-FFF2-40B4-BE49-F238E27FC236}">
                <a16:creationId xmlns:a16="http://schemas.microsoft.com/office/drawing/2014/main" id="{64BC2F7A-EEB6-0330-AD49-FAF7F9B34513}"/>
              </a:ext>
            </a:extLst>
          </p:cNvPr>
          <p:cNvPicPr>
            <a:picLocks noChangeAspect="1"/>
          </p:cNvPicPr>
          <p:nvPr/>
        </p:nvPicPr>
        <p:blipFill rotWithShape="1">
          <a:blip r:embed="rId3" cstate="print"/>
          <a:srcRect l="2401" t="33201" r="16401"/>
          <a:stretch/>
        </p:blipFill>
        <p:spPr>
          <a:xfrm>
            <a:off x="11775185" y="1409700"/>
            <a:ext cx="6164993" cy="7162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27092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pattFill prst="lgCheck">
          <a:fgClr>
            <a:srgbClr val="FFFF00"/>
          </a:fgClr>
          <a:bgClr>
            <a:schemeClr val="bg1"/>
          </a:bgClr>
        </a:pattFill>
        <a:effectLst/>
      </p:bgPr>
    </p:bg>
    <p:spTree>
      <p:nvGrpSpPr>
        <p:cNvPr id="1" name=""/>
        <p:cNvGrpSpPr/>
        <p:nvPr/>
      </p:nvGrpSpPr>
      <p:grpSpPr>
        <a:xfrm>
          <a:off x="0" y="0"/>
          <a:ext cx="0" cy="0"/>
          <a:chOff x="0" y="0"/>
          <a:chExt cx="0" cy="0"/>
        </a:xfrm>
      </p:grpSpPr>
      <p:sp>
        <p:nvSpPr>
          <p:cNvPr id="3" name="Параллелограмм 2"/>
          <p:cNvSpPr/>
          <p:nvPr/>
        </p:nvSpPr>
        <p:spPr>
          <a:xfrm>
            <a:off x="228600" y="419100"/>
            <a:ext cx="9067800" cy="4724400"/>
          </a:xfrm>
          <a:prstGeom prst="parallelogram">
            <a:avLst/>
          </a:prstGeom>
          <a:solidFill>
            <a:srgbClr val="FFFF00"/>
          </a:solidFill>
          <a:ln w="7620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solidFill>
                  <a:schemeClr val="tx1"/>
                </a:solidFill>
                <a:latin typeface="Times New Roman" panose="02020603050405020304" pitchFamily="18" charset="0"/>
                <a:cs typeface="Times New Roman" panose="02020603050405020304" pitchFamily="18" charset="0"/>
              </a:rPr>
              <a:t>Қазіргі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уақытта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гомеостазды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сақтау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үшін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өзгерген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ортада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барабар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жауап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беруді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үйрену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дәлірек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айтқанда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қайта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үйрену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ретінде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қарастырылады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Алайда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оқытудың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классикалық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формаларынан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қоршаған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ортаның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өзгеру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градиентімен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организмнің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функционалдылығымен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анықталатын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императивтілікпен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қайта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оқытудың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өте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қысқа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мерзімдерімен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ерекшеленеді</a:t>
            </a:r>
            <a:r>
              <a:rPr lang="ru-RU"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4" name="Параллелограмм 3"/>
          <p:cNvSpPr/>
          <p:nvPr/>
        </p:nvSpPr>
        <p:spPr>
          <a:xfrm>
            <a:off x="7010400" y="2476500"/>
            <a:ext cx="10972800" cy="7391400"/>
          </a:xfrm>
          <a:prstGeom prst="parallelogram">
            <a:avLst/>
          </a:prstGeom>
          <a:solidFill>
            <a:srgbClr val="92D050"/>
          </a:solidFill>
          <a:ln w="76200">
            <a:solidFill>
              <a:srgbClr val="FF0000"/>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ұғымы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адам</a:t>
            </a:r>
            <a:r>
              <a:rPr lang="ru-RU" sz="2800" dirty="0">
                <a:solidFill>
                  <a:schemeClr val="tx1"/>
                </a:solidFill>
                <a:latin typeface="Times New Roman" panose="02020603050405020304" pitchFamily="18" charset="0"/>
                <a:cs typeface="Times New Roman" panose="02020603050405020304" pitchFamily="18" charset="0"/>
              </a:rPr>
              <a:t> мен </a:t>
            </a:r>
            <a:r>
              <a:rPr lang="ru-RU" sz="2800" dirty="0" err="1">
                <a:solidFill>
                  <a:schemeClr val="tx1"/>
                </a:solidFill>
                <a:latin typeface="Times New Roman" panose="02020603050405020304" pitchFamily="18" charset="0"/>
                <a:cs typeface="Times New Roman" panose="02020603050405020304" pitchFamily="18" charset="0"/>
              </a:rPr>
              <a:t>қоғамның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қоршаған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ортада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болып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жатқан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өзгерістерге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тәсілдері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туралы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идеяларды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көрсетеді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Мұндай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механизмдердің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барлығын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шартты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түрде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үлкен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топқа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бөлуге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емес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Біріншісіне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Максимоваға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сәйкес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морфологиялық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физиологиялық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иммунологиялық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генетикалық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мінез</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құлыққа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екіншісіне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әлеуметтік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мінез-құлық</a:t>
            </a:r>
            <a:r>
              <a:rPr lang="ru-RU" sz="2800" dirty="0">
                <a:solidFill>
                  <a:schemeClr val="tx1"/>
                </a:solidFill>
                <a:latin typeface="Times New Roman" panose="02020603050405020304" pitchFamily="18" charset="0"/>
                <a:cs typeface="Times New Roman" panose="02020603050405020304" pitchFamily="18" charset="0"/>
              </a:rPr>
              <a:t> пен </a:t>
            </a:r>
            <a:r>
              <a:rPr lang="ru-RU" sz="2800" dirty="0" err="1">
                <a:solidFill>
                  <a:schemeClr val="tx1"/>
                </a:solidFill>
                <a:latin typeface="Times New Roman" panose="02020603050405020304" pitchFamily="18" charset="0"/>
                <a:cs typeface="Times New Roman" panose="02020603050405020304" pitchFamily="18" charset="0"/>
              </a:rPr>
              <a:t>мәдени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жатқызуға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Аталған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топқа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қатысты</a:t>
            </a:r>
            <a:r>
              <a:rPr lang="ru-RU" sz="2800" dirty="0">
                <a:solidFill>
                  <a:schemeClr val="tx1"/>
                </a:solidFill>
                <a:latin typeface="Times New Roman" panose="02020603050405020304" pitchFamily="18" charset="0"/>
                <a:cs typeface="Times New Roman" panose="02020603050405020304" pitchFamily="18" charset="0"/>
              </a:rPr>
              <a:t> аз </a:t>
            </a:r>
            <a:r>
              <a:rPr lang="ru-RU" sz="2800" dirty="0" err="1">
                <a:solidFill>
                  <a:schemeClr val="tx1"/>
                </a:solidFill>
                <a:latin typeface="Times New Roman" panose="02020603050405020304" pitchFamily="18" charset="0"/>
                <a:cs typeface="Times New Roman" panose="02020603050405020304" pitchFamily="18" charset="0"/>
              </a:rPr>
              <a:t>анықталған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аралық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орынды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емес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механизмдерінің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ерекшеліктерін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біріктіретін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репродуктивті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мінез-құлық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психологиялық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механизмдері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алады</a:t>
            </a:r>
            <a:r>
              <a:rPr lang="ru-RU"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6FCDA03-C2C4-E0DF-5AC7-975648805F90}"/>
              </a:ext>
            </a:extLst>
          </p:cNvPr>
          <p:cNvPicPr>
            <a:picLocks noChangeAspect="1"/>
          </p:cNvPicPr>
          <p:nvPr/>
        </p:nvPicPr>
        <p:blipFill rotWithShape="1">
          <a:blip r:embed="rId2" cstate="print"/>
          <a:srcRect l="5958" t="36665" r="53813" b="12241"/>
          <a:stretch/>
        </p:blipFill>
        <p:spPr>
          <a:xfrm>
            <a:off x="1524000" y="5779931"/>
            <a:ext cx="4345632" cy="4087970"/>
          </a:xfrm>
          <a:prstGeom prst="rect">
            <a:avLst/>
          </a:prstGeom>
        </p:spPr>
      </p:pic>
    </p:spTree>
    <p:extLst>
      <p:ext uri="{BB962C8B-B14F-4D97-AF65-F5344CB8AC3E}">
        <p14:creationId xmlns:p14="http://schemas.microsoft.com/office/powerpoint/2010/main" val="1709713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6591" y="887681"/>
            <a:ext cx="16699832" cy="7755969"/>
          </a:xfrm>
          <a:prstGeom prst="rect">
            <a:avLst/>
          </a:prstGeom>
        </p:spPr>
        <p:txBody>
          <a:bodyPr wrap="square">
            <a:spAutoFit/>
          </a:bodyPr>
          <a:lstStyle/>
          <a:p>
            <a:pPr algn="ctr"/>
            <a:r>
              <a:rPr lang="ru-RU" sz="5400" b="1" dirty="0" err="1">
                <a:latin typeface="Times New Roman" pitchFamily="18" charset="0"/>
                <a:cs typeface="Times New Roman" pitchFamily="18" charset="0"/>
              </a:rPr>
              <a:t>Бақылау және практикалық сабақтарға арналған сұрақтар</a:t>
            </a:r>
            <a:endParaRPr lang="ru-RU" sz="5400" b="1" dirty="0">
              <a:latin typeface="Times New Roman" pitchFamily="18" charset="0"/>
              <a:cs typeface="Times New Roman" pitchFamily="18" charset="0"/>
            </a:endParaRPr>
          </a:p>
          <a:p>
            <a:pPr algn="just"/>
            <a:endParaRPr lang="ru-RU" sz="5400" dirty="0">
              <a:latin typeface="Times New Roman" pitchFamily="18" charset="0"/>
              <a:cs typeface="Times New Roman" pitchFamily="18" charset="0"/>
            </a:endParaRPr>
          </a:p>
          <a:p>
            <a:pPr marL="771525" indent="-771525" algn="just">
              <a:buAutoNum type="arabicPeriod"/>
            </a:pPr>
            <a:r>
              <a:rPr lang="ru-RU" sz="4800" dirty="0" err="1" smtClean="0">
                <a:latin typeface="Times New Roman" pitchFamily="18" charset="0"/>
                <a:cs typeface="Times New Roman" pitchFamily="18" charset="0"/>
              </a:rPr>
              <a:t>Жалпы</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бейімделу</a:t>
            </a:r>
            <a:r>
              <a:rPr lang="ru-RU" sz="4800" dirty="0" smtClean="0">
                <a:latin typeface="Times New Roman" pitchFamily="18" charset="0"/>
                <a:cs typeface="Times New Roman" pitchFamily="18" charset="0"/>
              </a:rPr>
              <a:t> </a:t>
            </a:r>
            <a:r>
              <a:rPr lang="kk-KZ" sz="4800" dirty="0" smtClean="0">
                <a:latin typeface="Times New Roman" pitchFamily="18" charset="0"/>
                <a:cs typeface="Times New Roman" pitchFamily="18" charset="0"/>
              </a:rPr>
              <a:t>механизмдері дегеніміз не</a:t>
            </a:r>
            <a:r>
              <a:rPr lang="ru-RU" sz="4800" dirty="0" smtClean="0">
                <a:latin typeface="Times New Roman" pitchFamily="18" charset="0"/>
                <a:cs typeface="Times New Roman" pitchFamily="18" charset="0"/>
              </a:rPr>
              <a:t>?</a:t>
            </a:r>
          </a:p>
          <a:p>
            <a:pPr marL="771525" indent="-771525" algn="just">
              <a:buAutoNum type="arabicPeriod"/>
            </a:pPr>
            <a:r>
              <a:rPr lang="kk-KZ" sz="4800" dirty="0">
                <a:latin typeface="Times New Roman" panose="02020603050405020304" pitchFamily="18" charset="0"/>
                <a:cs typeface="Times New Roman" panose="02020603050405020304" pitchFamily="18" charset="0"/>
              </a:rPr>
              <a:t>Адамның бейімделуі және ағзаның функционалдық күйі</a:t>
            </a:r>
            <a:r>
              <a:rPr lang="ru-RU" sz="4800" dirty="0" smtClean="0">
                <a:latin typeface="Times New Roman" pitchFamily="18" charset="0"/>
                <a:cs typeface="Times New Roman" pitchFamily="18" charset="0"/>
              </a:rPr>
              <a:t>.</a:t>
            </a:r>
          </a:p>
          <a:p>
            <a:pPr marL="771525" indent="-771525" algn="just">
              <a:buAutoNum type="arabicPeriod"/>
            </a:pPr>
            <a:r>
              <a:rPr lang="ru-RU" sz="4800" dirty="0" err="1" smtClean="0">
                <a:latin typeface="Times New Roman" pitchFamily="18" charset="0"/>
                <a:cs typeface="Times New Roman" pitchFamily="18" charset="0"/>
              </a:rPr>
              <a:t>Бейімделу</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кезіндегі</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мінез-құлық</a:t>
            </a:r>
            <a:r>
              <a:rPr lang="ru-RU" sz="4800" dirty="0" smtClean="0">
                <a:latin typeface="Times New Roman" pitchFamily="18" charset="0"/>
                <a:cs typeface="Times New Roman" pitchFamily="18" charset="0"/>
              </a:rPr>
              <a:t>.</a:t>
            </a:r>
            <a:endParaRPr lang="ru-RU" sz="4800" dirty="0">
              <a:latin typeface="Times New Roman" pitchFamily="18" charset="0"/>
              <a:cs typeface="Times New Roman" pitchFamily="18" charset="0"/>
            </a:endParaRPr>
          </a:p>
          <a:p>
            <a:pPr marL="771525" indent="-771525" algn="just">
              <a:buFontTx/>
              <a:buAutoNum type="arabicPeriod"/>
            </a:pPr>
            <a:r>
              <a:rPr lang="ru-RU" sz="4800" dirty="0" err="1">
                <a:latin typeface="Times New Roman" pitchFamily="18" charset="0"/>
                <a:cs typeface="Times New Roman" pitchFamily="18" charset="0"/>
              </a:rPr>
              <a:t>Бейімделу</a:t>
            </a:r>
            <a:r>
              <a:rPr lang="ru-RU" sz="4800" dirty="0">
                <a:latin typeface="Times New Roman" pitchFamily="18" charset="0"/>
                <a:cs typeface="Times New Roman" pitchFamily="18" charset="0"/>
              </a:rPr>
              <a:t> </a:t>
            </a:r>
            <a:r>
              <a:rPr lang="ru-RU" sz="4800" dirty="0" err="1">
                <a:latin typeface="Times New Roman" pitchFamily="18" charset="0"/>
                <a:cs typeface="Times New Roman" pitchFamily="18" charset="0"/>
              </a:rPr>
              <a:t>кезіндегі</a:t>
            </a:r>
            <a:r>
              <a:rPr lang="ru-RU" sz="4800" dirty="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мінез-құлықтың</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әртүрлігі</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және</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эмоцияның</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әсері</a:t>
            </a:r>
            <a:r>
              <a:rPr lang="ru-RU" sz="4800" dirty="0" smtClean="0">
                <a:latin typeface="Times New Roman" pitchFamily="18" charset="0"/>
                <a:cs typeface="Times New Roman" pitchFamily="18" charset="0"/>
              </a:rPr>
              <a:t>.</a:t>
            </a:r>
            <a:endParaRPr lang="ru-RU" sz="4800" dirty="0">
              <a:latin typeface="Times New Roman" pitchFamily="18" charset="0"/>
              <a:cs typeface="Times New Roman" pitchFamily="18" charset="0"/>
            </a:endParaRPr>
          </a:p>
          <a:p>
            <a:pPr marL="771525" indent="-771525" algn="just">
              <a:buFontTx/>
              <a:buAutoNum type="arabicPeriod"/>
            </a:pPr>
            <a:r>
              <a:rPr lang="ru-RU" sz="4800" dirty="0" err="1">
                <a:latin typeface="Times New Roman" pitchFamily="18" charset="0"/>
                <a:cs typeface="Times New Roman" pitchFamily="18" charset="0"/>
              </a:rPr>
              <a:t>Бейімделу</a:t>
            </a:r>
            <a:r>
              <a:rPr lang="ru-RU" sz="4800" dirty="0">
                <a:latin typeface="Times New Roman" pitchFamily="18" charset="0"/>
                <a:cs typeface="Times New Roman" pitchFamily="18" charset="0"/>
              </a:rPr>
              <a:t> </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және</a:t>
            </a:r>
            <a:r>
              <a:rPr lang="ru-RU" sz="4800" dirty="0" smtClean="0">
                <a:latin typeface="Times New Roman" pitchFamily="18" charset="0"/>
                <a:cs typeface="Times New Roman" pitchFamily="18" charset="0"/>
              </a:rPr>
              <a:t> </a:t>
            </a:r>
            <a:r>
              <a:rPr lang="ru-RU" sz="4800" dirty="0" err="1" smtClean="0">
                <a:latin typeface="Times New Roman" pitchFamily="18" charset="0"/>
                <a:cs typeface="Times New Roman" pitchFamily="18" charset="0"/>
              </a:rPr>
              <a:t>жануарлардың</a:t>
            </a:r>
            <a:r>
              <a:rPr lang="ru-RU" sz="4800" dirty="0" smtClean="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бейімделу</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үлгілері</a:t>
            </a:r>
            <a:r>
              <a:rPr lang="ru-RU" sz="4800" dirty="0">
                <a:latin typeface="Times New Roman" panose="02020603050405020304" pitchFamily="18" charset="0"/>
                <a:cs typeface="Times New Roman" panose="02020603050405020304" pitchFamily="18" charset="0"/>
              </a:rPr>
              <a:t> мен </a:t>
            </a:r>
            <a:r>
              <a:rPr lang="ru-RU" sz="4800" dirty="0" err="1" smtClean="0">
                <a:latin typeface="Times New Roman" pitchFamily="18" charset="0"/>
                <a:cs typeface="Times New Roman" pitchFamily="18" charset="0"/>
              </a:rPr>
              <a:t>түрлері</a:t>
            </a:r>
            <a:r>
              <a:rPr lang="ru-RU" sz="4800" dirty="0" smtClean="0">
                <a:latin typeface="Times New Roman" pitchFamily="18" charset="0"/>
                <a:cs typeface="Times New Roman" pitchFamily="18" charset="0"/>
              </a:rPr>
              <a:t>.</a:t>
            </a:r>
            <a:endParaRPr lang="ru-RU" sz="4800" dirty="0">
              <a:latin typeface="Times New Roman" pitchFamily="18" charset="0"/>
              <a:cs typeface="Times New Roman" pitchFamily="18" charset="0"/>
            </a:endParaRPr>
          </a:p>
        </p:txBody>
      </p:sp>
    </p:spTree>
    <p:extLst>
      <p:ext uri="{BB962C8B-B14F-4D97-AF65-F5344CB8AC3E}">
        <p14:creationId xmlns:p14="http://schemas.microsoft.com/office/powerpoint/2010/main" val="3481658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5">
                <a:lumMod val="40000"/>
                <a:lumOff val="60000"/>
              </a:schemeClr>
            </a:gs>
          </a:gsLst>
          <a:path path="circle">
            <a:fillToRect l="100000" t="100000"/>
          </a:path>
        </a:gradFill>
        <a:effectLst/>
      </p:bgPr>
    </p:bg>
    <p:spTree>
      <p:nvGrpSpPr>
        <p:cNvPr id="1" name=""/>
        <p:cNvGrpSpPr/>
        <p:nvPr/>
      </p:nvGrpSpPr>
      <p:grpSpPr>
        <a:xfrm>
          <a:off x="0" y="0"/>
          <a:ext cx="0" cy="0"/>
          <a:chOff x="0" y="0"/>
          <a:chExt cx="0" cy="0"/>
        </a:xfrm>
      </p:grpSpPr>
      <p:sp>
        <p:nvSpPr>
          <p:cNvPr id="3" name="Скругленный прямоугольник 2"/>
          <p:cNvSpPr/>
          <p:nvPr/>
        </p:nvSpPr>
        <p:spPr>
          <a:xfrm>
            <a:off x="1066800" y="800100"/>
            <a:ext cx="16306800" cy="1219200"/>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dirty="0" smtClean="0">
                <a:solidFill>
                  <a:schemeClr val="tx1"/>
                </a:solidFill>
                <a:latin typeface="Times New Roman" panose="02020603050405020304" pitchFamily="18" charset="0"/>
                <a:cs typeface="Times New Roman" panose="02020603050405020304" pitchFamily="18" charset="0"/>
              </a:rPr>
              <a:t>Бейімделу </a:t>
            </a:r>
            <a:r>
              <a:rPr lang="kk-KZ" sz="2800" dirty="0">
                <a:solidFill>
                  <a:schemeClr val="tx1"/>
                </a:solidFill>
                <a:latin typeface="Times New Roman" panose="02020603050405020304" pitchFamily="18" charset="0"/>
                <a:cs typeface="Times New Roman" panose="02020603050405020304" pitchFamily="18" charset="0"/>
              </a:rPr>
              <a:t>– организмнің қоршаған ортаның өзгеретін жағдайларына бейімделуін қамтамасыз ететін физиологиялық реакциялар жиынтығы ( адамдар үшін – сонымен қатар өндірістік және </a:t>
            </a:r>
            <a:r>
              <a:rPr lang="kk-KZ" sz="2800" dirty="0" smtClean="0">
                <a:solidFill>
                  <a:schemeClr val="tx1"/>
                </a:solidFill>
                <a:latin typeface="Times New Roman" panose="02020603050405020304" pitchFamily="18" charset="0"/>
                <a:cs typeface="Times New Roman" panose="02020603050405020304" pitchFamily="18" charset="0"/>
              </a:rPr>
              <a:t>әлеуметтік)</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1066800" y="2628900"/>
            <a:ext cx="16306800" cy="120897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800" dirty="0" smtClean="0">
                <a:solidFill>
                  <a:srgbClr val="FF0000"/>
                </a:solidFill>
                <a:latin typeface="Times New Roman" panose="02020603050405020304" pitchFamily="18" charset="0"/>
                <a:cs typeface="Times New Roman" panose="02020603050405020304" pitchFamily="18" charset="0"/>
              </a:rPr>
              <a:t>Өздеріңіз білетіндей, жер шары 5 аймаққа бөлінеді: </a:t>
            </a:r>
          </a:p>
          <a:p>
            <a:pPr algn="just"/>
            <a:r>
              <a:rPr lang="kk-KZ" sz="2800" dirty="0">
                <a:solidFill>
                  <a:srgbClr val="FF0000"/>
                </a:solidFill>
                <a:latin typeface="Times New Roman" panose="02020603050405020304" pitchFamily="18" charset="0"/>
                <a:cs typeface="Times New Roman" panose="02020603050405020304" pitchFamily="18" charset="0"/>
              </a:rPr>
              <a:t> </a:t>
            </a:r>
            <a:r>
              <a:rPr lang="kk-KZ" sz="2800" dirty="0" smtClean="0">
                <a:solidFill>
                  <a:srgbClr val="FF0000"/>
                </a:solidFill>
                <a:latin typeface="Times New Roman" panose="02020603050405020304" pitchFamily="18" charset="0"/>
                <a:cs typeface="Times New Roman" panose="02020603050405020304" pitchFamily="18" charset="0"/>
              </a:rPr>
              <a:t>                                                    2 полярлық (арктика және антарктида); 2 қоңыржай және тропикалық</a:t>
            </a:r>
            <a:endParaRPr lang="ru-RU" sz="2800" dirty="0">
              <a:solidFill>
                <a:srgbClr val="FF0000"/>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914400" y="4654416"/>
            <a:ext cx="16230600" cy="4984884"/>
          </a:xfrm>
          <a:prstGeom prst="roundRect">
            <a:avLst/>
          </a:prstGeom>
          <a:gradFill>
            <a:gsLst>
              <a:gs pos="0">
                <a:srgbClr val="FFFF00"/>
              </a:gs>
              <a:gs pos="74000">
                <a:schemeClr val="accent1">
                  <a:lumMod val="45000"/>
                  <a:lumOff val="55000"/>
                </a:schemeClr>
              </a:gs>
              <a:gs pos="83000">
                <a:schemeClr val="accent1">
                  <a:lumMod val="45000"/>
                  <a:lumOff val="55000"/>
                </a:schemeClr>
              </a:gs>
              <a:gs pos="100000">
                <a:schemeClr val="accent5">
                  <a:lumMod val="40000"/>
                  <a:lumOff val="60000"/>
                </a:schemeClr>
              </a:gs>
            </a:gsLst>
            <a:path path="circle">
              <a:fillToRect l="100000" t="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Тірі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организмдер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олар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үшін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нормаға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айналатын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өте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қиын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өмір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сүру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жағдайларына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бейімделеді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Бірақ</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мұндай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бейімделу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ұзақ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уақыт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бойы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жүреді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жүздеген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мыңдаған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жылдар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қажет</a:t>
            </a:r>
            <a:r>
              <a:rPr lang="ru-RU" sz="2800" dirty="0" smtClean="0">
                <a:solidFill>
                  <a:schemeClr val="tx1"/>
                </a:solidFill>
                <a:latin typeface="Times New Roman" panose="02020603050405020304" pitchFamily="18" charset="0"/>
                <a:cs typeface="Times New Roman" panose="02020603050405020304" pitchFamily="18" charset="0"/>
              </a:rPr>
              <a:t>.</a:t>
            </a:r>
          </a:p>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Көбінесе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ортаға</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тез </a:t>
            </a:r>
            <a:r>
              <a:rPr lang="ru-RU" sz="2800" dirty="0" err="1">
                <a:solidFill>
                  <a:schemeClr val="tx1"/>
                </a:solidFill>
                <a:latin typeface="Times New Roman" panose="02020603050405020304" pitchFamily="18" charset="0"/>
                <a:cs typeface="Times New Roman" panose="02020603050405020304" pitchFamily="18" charset="0"/>
              </a:rPr>
              <a:t>бейімделуіңіз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керек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мысалы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жануарлардың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қоныс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аударуы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әдеттегі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тіршілік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ету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ортасынан</a:t>
            </a:r>
            <a:r>
              <a:rPr lang="ru-RU" sz="2800" dirty="0">
                <a:solidFill>
                  <a:schemeClr val="tx1"/>
                </a:solidFill>
                <a:latin typeface="Times New Roman" panose="02020603050405020304" pitchFamily="18" charset="0"/>
                <a:cs typeface="Times New Roman" panose="02020603050405020304" pitchFamily="18" charset="0"/>
              </a:rPr>
              <a:t>; су </a:t>
            </a:r>
            <a:r>
              <a:rPr lang="ru-RU" sz="2800" dirty="0" err="1">
                <a:solidFill>
                  <a:schemeClr val="tx1"/>
                </a:solidFill>
                <a:latin typeface="Times New Roman" panose="02020603050405020304" pitchFamily="18" charset="0"/>
                <a:cs typeface="Times New Roman" panose="02020603050405020304" pitchFamily="18" charset="0"/>
              </a:rPr>
              <a:t>тасқыны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құрғақшылық</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дене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онымен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күреседі</a:t>
            </a:r>
            <a:r>
              <a:rPr lang="ru-RU" sz="2800" dirty="0">
                <a:solidFill>
                  <a:schemeClr val="tx1"/>
                </a:solidFill>
                <a:latin typeface="Times New Roman" panose="02020603050405020304" pitchFamily="18" charset="0"/>
                <a:cs typeface="Times New Roman" panose="02020603050405020304" pitchFamily="18" charset="0"/>
              </a:rPr>
              <a:t>. Ал </a:t>
            </a:r>
            <a:r>
              <a:rPr lang="ru-RU" sz="2800" dirty="0" err="1">
                <a:solidFill>
                  <a:schemeClr val="tx1"/>
                </a:solidFill>
                <a:latin typeface="Times New Roman" panose="02020603050405020304" pitchFamily="18" charset="0"/>
                <a:cs typeface="Times New Roman" panose="02020603050405020304" pitchFamily="18" charset="0"/>
              </a:rPr>
              <a:t>адам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олардан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мүлдем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алыстай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алмайды</a:t>
            </a:r>
            <a:r>
              <a:rPr lang="ru-RU" sz="2800" dirty="0" smtClean="0">
                <a:solidFill>
                  <a:schemeClr val="tx1"/>
                </a:solidFill>
                <a:latin typeface="Times New Roman" panose="02020603050405020304" pitchFamily="18" charset="0"/>
                <a:cs typeface="Times New Roman" panose="02020603050405020304" pitchFamily="18" charset="0"/>
              </a:rPr>
              <a:t>. </a:t>
            </a:r>
          </a:p>
          <a:p>
            <a:pPr algn="just"/>
            <a:r>
              <a:rPr lang="ru-RU" sz="2800" dirty="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Еңбек</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жағдайларына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сәйкес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әдеттегі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климаттық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жағдайлардан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кетуге</a:t>
            </a:r>
            <a:r>
              <a:rPr lang="ru-RU" sz="2800" dirty="0">
                <a:solidFill>
                  <a:schemeClr val="tx1"/>
                </a:solidFill>
                <a:latin typeface="Times New Roman" panose="02020603050405020304" pitchFamily="18" charset="0"/>
                <a:cs typeface="Times New Roman" panose="02020603050405020304" pitchFamily="18" charset="0"/>
              </a:rPr>
              <a:t> тура </a:t>
            </a:r>
            <a:r>
              <a:rPr lang="ru-RU" sz="2800" dirty="0" err="1">
                <a:solidFill>
                  <a:schemeClr val="tx1"/>
                </a:solidFill>
                <a:latin typeface="Times New Roman" panose="02020603050405020304" pitchFamily="18" charset="0"/>
                <a:cs typeface="Times New Roman" panose="02020603050405020304" pitchFamily="18" charset="0"/>
              </a:rPr>
              <a:t>келеді</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қыста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және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жазда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ашық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ауада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ыстық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цехтарда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қоймаларда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физикалық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белсенділікте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зиянды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факторлар</a:t>
            </a:r>
            <a:r>
              <a:rPr lang="ru-RU" sz="2800" dirty="0">
                <a:solidFill>
                  <a:schemeClr val="tx1"/>
                </a:solidFill>
                <a:latin typeface="Times New Roman" panose="02020603050405020304" pitchFamily="18" charset="0"/>
                <a:cs typeface="Times New Roman" panose="02020603050405020304" pitchFamily="18" charset="0"/>
              </a:rPr>
              <a:t> аз </a:t>
            </a:r>
            <a:r>
              <a:rPr lang="ru-RU" sz="2800" dirty="0" err="1">
                <a:solidFill>
                  <a:schemeClr val="tx1"/>
                </a:solidFill>
                <a:latin typeface="Times New Roman" panose="02020603050405020304" pitchFamily="18" charset="0"/>
                <a:cs typeface="Times New Roman" panose="02020603050405020304" pitchFamily="18" charset="0"/>
              </a:rPr>
              <a:t>емес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енетін</a:t>
            </a:r>
            <a:r>
              <a:rPr lang="ru-RU" sz="2800" dirty="0">
                <a:solidFill>
                  <a:schemeClr val="tx1"/>
                </a:solidFill>
                <a:latin typeface="Times New Roman" panose="02020603050405020304" pitchFamily="18" charset="0"/>
                <a:cs typeface="Times New Roman" panose="02020603050405020304" pitchFamily="18" charset="0"/>
              </a:rPr>
              <a:t> радиация, </a:t>
            </a:r>
            <a:r>
              <a:rPr lang="ru-RU" sz="2800" dirty="0" err="1">
                <a:solidFill>
                  <a:schemeClr val="tx1"/>
                </a:solidFill>
                <a:latin typeface="Times New Roman" panose="02020603050405020304" pitchFamily="18" charset="0"/>
                <a:cs typeface="Times New Roman" panose="02020603050405020304" pitchFamily="18" charset="0"/>
              </a:rPr>
              <a:t>қуатты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электромагниттік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өрістер</a:t>
            </a:r>
            <a:r>
              <a:rPr lang="ru-RU" sz="2800" dirty="0">
                <a:solidFill>
                  <a:schemeClr val="tx1"/>
                </a:solidFill>
                <a:latin typeface="Times New Roman" panose="02020603050405020304" pitchFamily="18" charset="0"/>
                <a:cs typeface="Times New Roman" panose="02020603050405020304" pitchFamily="18" charset="0"/>
              </a:rPr>
              <a:t>, автомобиль </a:t>
            </a:r>
            <a:r>
              <a:rPr lang="ru-RU" sz="2800" dirty="0" err="1">
                <a:solidFill>
                  <a:schemeClr val="tx1"/>
                </a:solidFill>
                <a:latin typeface="Times New Roman" panose="02020603050405020304" pitchFamily="18" charset="0"/>
                <a:cs typeface="Times New Roman" panose="02020603050405020304" pitchFamily="18" charset="0"/>
              </a:rPr>
              <a:t>шығарындылары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инфекциялар</a:t>
            </a:r>
            <a:r>
              <a:rPr lang="ru-RU" sz="2800" dirty="0" smtClean="0">
                <a:solidFill>
                  <a:schemeClr val="tx1"/>
                </a:solidFill>
                <a:latin typeface="Times New Roman" panose="02020603050405020304" pitchFamily="18" charset="0"/>
                <a:cs typeface="Times New Roman" panose="02020603050405020304" pitchFamily="18" charset="0"/>
              </a:rPr>
              <a:t>).</a:t>
            </a:r>
          </a:p>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Көптеген</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аурулар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оңай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тасымалдана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бастады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қызылша</a:t>
            </a:r>
            <a:r>
              <a:rPr lang="ru-RU" sz="2800" dirty="0">
                <a:solidFill>
                  <a:schemeClr val="tx1"/>
                </a:solidFill>
                <a:latin typeface="Times New Roman" panose="02020603050405020304" pitchFamily="18" charset="0"/>
                <a:cs typeface="Times New Roman" panose="02020603050405020304" pitchFamily="18" charset="0"/>
              </a:rPr>
              <a:t>, скарлатина) </a:t>
            </a:r>
            <a:r>
              <a:rPr lang="ru-RU" sz="2800" dirty="0" err="1">
                <a:solidFill>
                  <a:schemeClr val="tx1"/>
                </a:solidFill>
                <a:latin typeface="Times New Roman" panose="02020603050405020304" pitchFamily="18" charset="0"/>
                <a:cs typeface="Times New Roman" panose="02020603050405020304" pitchFamily="18" charset="0"/>
              </a:rPr>
              <a:t>балалық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шақтың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қасіреті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деп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саналды</a:t>
            </a:r>
            <a:r>
              <a:rPr lang="ru-RU" sz="28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02417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11500">
              <a:srgbClr val="FF0000"/>
            </a:gs>
            <a:gs pos="50000">
              <a:srgbClr val="00B050"/>
            </a:gs>
            <a:gs pos="84450">
              <a:srgbClr val="FFFF00"/>
            </a:gs>
            <a:gs pos="24327">
              <a:srgbClr val="FF8700"/>
            </a:gs>
            <a:gs pos="35794">
              <a:srgbClr val="FFFF00"/>
            </a:gs>
            <a:gs pos="73633">
              <a:srgbClr val="AFE619"/>
            </a:gs>
            <a:gs pos="85000">
              <a:srgbClr val="FF00FF"/>
            </a:gs>
            <a:gs pos="100000">
              <a:srgbClr val="FF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 name="Содержимое 2"/>
          <p:cNvSpPr>
            <a:spLocks noGrp="1"/>
          </p:cNvSpPr>
          <p:nvPr>
            <p:ph idx="4294967295"/>
          </p:nvPr>
        </p:nvSpPr>
        <p:spPr>
          <a:xfrm>
            <a:off x="3124200" y="3402932"/>
            <a:ext cx="12344400" cy="6253163"/>
          </a:xfrm>
        </p:spPr>
        <p:txBody>
          <a:bodyPr/>
          <a:lstStyle/>
          <a:p>
            <a:pPr algn="ctr" eaLnBrk="1" hangingPunct="1">
              <a:buFontTx/>
              <a:buNone/>
            </a:pPr>
            <a:r>
              <a:rPr lang="kk-KZ" sz="10800" b="1" dirty="0">
                <a:solidFill>
                  <a:srgbClr val="FF0000"/>
                </a:solidFill>
                <a:latin typeface="Times New Roman" pitchFamily="18" charset="0"/>
                <a:cs typeface="Times New Roman" pitchFamily="18" charset="0"/>
              </a:rPr>
              <a:t>Назарларыңызға </a:t>
            </a:r>
          </a:p>
          <a:p>
            <a:pPr algn="ctr" eaLnBrk="1" hangingPunct="1">
              <a:buFontTx/>
              <a:buNone/>
            </a:pPr>
            <a:endParaRPr lang="kk-KZ" sz="10800" b="1" dirty="0">
              <a:solidFill>
                <a:srgbClr val="FF0000"/>
              </a:solidFill>
              <a:latin typeface="Times New Roman" pitchFamily="18" charset="0"/>
              <a:cs typeface="Times New Roman" pitchFamily="18" charset="0"/>
            </a:endParaRPr>
          </a:p>
          <a:p>
            <a:pPr algn="ctr" eaLnBrk="1" hangingPunct="1">
              <a:buFontTx/>
              <a:buNone/>
            </a:pPr>
            <a:r>
              <a:rPr lang="kk-KZ" sz="10800" b="1" dirty="0">
                <a:solidFill>
                  <a:srgbClr val="FF0000"/>
                </a:solidFill>
                <a:latin typeface="Times New Roman" pitchFamily="18" charset="0"/>
                <a:cs typeface="Times New Roman" pitchFamily="18" charset="0"/>
              </a:rPr>
              <a:t>рахмет!</a:t>
            </a:r>
            <a:endParaRPr lang="ru-RU" sz="10800" b="1" dirty="0">
              <a:solidFill>
                <a:srgbClr val="FF0000"/>
              </a:solidFill>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0" y="6819900"/>
            <a:ext cx="5081337" cy="3517103"/>
          </a:xfrm>
          <a:prstGeom prst="rect">
            <a:avLst/>
          </a:prstGeom>
        </p:spPr>
      </p:pic>
      <p:pic>
        <p:nvPicPr>
          <p:cNvPr id="1026" name="Picture 2" descr="Адаптация в биолог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82600" y="6819900"/>
            <a:ext cx="5105400" cy="346710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4"/>
          <a:stretch>
            <a:fillRect/>
          </a:stretch>
        </p:blipFill>
        <p:spPr>
          <a:xfrm>
            <a:off x="-12032" y="-34089"/>
            <a:ext cx="5081337" cy="3523119"/>
          </a:xfrm>
          <a:prstGeom prst="rect">
            <a:avLst/>
          </a:prstGeom>
        </p:spPr>
      </p:pic>
      <p:pic>
        <p:nvPicPr>
          <p:cNvPr id="8" name="Рисунок 7"/>
          <p:cNvPicPr>
            <a:picLocks noChangeAspect="1"/>
          </p:cNvPicPr>
          <p:nvPr/>
        </p:nvPicPr>
        <p:blipFill>
          <a:blip r:embed="rId5"/>
          <a:stretch>
            <a:fillRect/>
          </a:stretch>
        </p:blipFill>
        <p:spPr>
          <a:xfrm>
            <a:off x="13166558" y="-48126"/>
            <a:ext cx="5105400" cy="3465095"/>
          </a:xfrm>
          <a:prstGeom prst="rect">
            <a:avLst/>
          </a:prstGeom>
        </p:spPr>
      </p:pic>
    </p:spTree>
    <p:extLst>
      <p:ext uri="{BB962C8B-B14F-4D97-AF65-F5344CB8AC3E}">
        <p14:creationId xmlns:p14="http://schemas.microsoft.com/office/powerpoint/2010/main" val="1174422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Скругленный прямоугольник 2"/>
          <p:cNvSpPr/>
          <p:nvPr/>
        </p:nvSpPr>
        <p:spPr>
          <a:xfrm>
            <a:off x="381000" y="2324100"/>
            <a:ext cx="13792200" cy="4038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err="1">
                <a:solidFill>
                  <a:srgbClr val="FF0000"/>
                </a:solidFill>
                <a:latin typeface="Times New Roman" panose="02020603050405020304" pitchFamily="18" charset="0"/>
                <a:cs typeface="Times New Roman" panose="02020603050405020304" pitchFamily="18" charset="0"/>
              </a:rPr>
              <a:t>Жасуша</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деңгейінде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функционалдық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немесе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морфологиялық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өзгерістер</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түрінде</a:t>
            </a:r>
            <a:r>
              <a:rPr lang="ru-RU" sz="3600" dirty="0">
                <a:solidFill>
                  <a:srgbClr val="FF0000"/>
                </a:solidFill>
                <a:latin typeface="Times New Roman" panose="02020603050405020304" pitchFamily="18" charset="0"/>
                <a:cs typeface="Times New Roman" panose="02020603050405020304" pitchFamily="18" charset="0"/>
              </a:rPr>
              <a:t>; (катаболизм </a:t>
            </a:r>
            <a:r>
              <a:rPr lang="ru-RU" sz="3600" dirty="0" err="1">
                <a:solidFill>
                  <a:srgbClr val="FF0000"/>
                </a:solidFill>
                <a:latin typeface="Times New Roman" panose="02020603050405020304" pitchFamily="18" charset="0"/>
                <a:cs typeface="Times New Roman" panose="02020603050405020304" pitchFamily="18" charset="0"/>
              </a:rPr>
              <a:t>процестерін</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күшейту</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қанның</a:t>
            </a:r>
            <a:r>
              <a:rPr lang="ru-RU" sz="3600" dirty="0">
                <a:solidFill>
                  <a:srgbClr val="FF0000"/>
                </a:solidFill>
                <a:latin typeface="Times New Roman" panose="02020603050405020304" pitchFamily="18" charset="0"/>
                <a:cs typeface="Times New Roman" panose="02020603050405020304" pitchFamily="18" charset="0"/>
              </a:rPr>
              <a:t> газ </a:t>
            </a:r>
            <a:r>
              <a:rPr lang="ru-RU" sz="3600" dirty="0" err="1">
                <a:solidFill>
                  <a:srgbClr val="FF0000"/>
                </a:solidFill>
                <a:latin typeface="Times New Roman" panose="02020603050405020304" pitchFamily="18" charset="0"/>
                <a:cs typeface="Times New Roman" panose="02020603050405020304" pitchFamily="18" charset="0"/>
              </a:rPr>
              <a:t>құрамы</a:t>
            </a:r>
            <a:r>
              <a:rPr lang="ru-RU" sz="3600" dirty="0">
                <a:solidFill>
                  <a:srgbClr val="FF0000"/>
                </a:solidFill>
                <a:latin typeface="Times New Roman" panose="02020603050405020304" pitchFamily="18" charset="0"/>
                <a:cs typeface="Times New Roman" panose="02020603050405020304" pitchFamily="18" charset="0"/>
              </a:rPr>
              <a:t>)</a:t>
            </a:r>
            <a:r>
              <a:rPr lang="ru-RU" sz="3600" dirty="0" err="1">
                <a:solidFill>
                  <a:srgbClr val="FF0000"/>
                </a:solidFill>
                <a:latin typeface="Times New Roman" panose="02020603050405020304" pitchFamily="18" charset="0"/>
                <a:cs typeface="Times New Roman" panose="02020603050405020304" pitchFamily="18" charset="0"/>
              </a:rPr>
              <a:t>Функциясы</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бірдей</a:t>
            </a:r>
            <a:r>
              <a:rPr lang="ru-RU" sz="3600" dirty="0">
                <a:solidFill>
                  <a:srgbClr val="FF0000"/>
                </a:solidFill>
                <a:latin typeface="Times New Roman" panose="02020603050405020304" pitchFamily="18" charset="0"/>
                <a:cs typeface="Times New Roman" panose="02020603050405020304" pitchFamily="18" charset="0"/>
              </a:rPr>
              <a:t> орган </a:t>
            </a:r>
            <a:r>
              <a:rPr lang="ru-RU" sz="3600" dirty="0" err="1">
                <a:solidFill>
                  <a:srgbClr val="FF0000"/>
                </a:solidFill>
                <a:latin typeface="Times New Roman" panose="02020603050405020304" pitchFamily="18" charset="0"/>
                <a:cs typeface="Times New Roman" panose="02020603050405020304" pitchFamily="18" charset="0"/>
              </a:rPr>
              <a:t>немесе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жасушалар</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тобы</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деңгейінде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жүрек</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соғу</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жиілігі</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және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тыныс</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алу</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тереңдігі</a:t>
            </a:r>
            <a:r>
              <a:rPr lang="ru-RU" sz="3600" dirty="0">
                <a:solidFill>
                  <a:srgbClr val="FF0000"/>
                </a:solidFill>
                <a:latin typeface="Times New Roman" panose="02020603050405020304" pitchFamily="18" charset="0"/>
                <a:cs typeface="Times New Roman" panose="02020603050405020304" pitchFamily="18" charset="0"/>
              </a:rPr>
              <a:t>)</a:t>
            </a:r>
            <a:r>
              <a:rPr lang="ru-RU" sz="3600" dirty="0" err="1">
                <a:solidFill>
                  <a:srgbClr val="FF0000"/>
                </a:solidFill>
                <a:latin typeface="Times New Roman" panose="02020603050405020304" pitchFamily="18" charset="0"/>
                <a:cs typeface="Times New Roman" panose="02020603050405020304" pitchFamily="18" charset="0"/>
              </a:rPr>
              <a:t>Дене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деңгейінде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морфологиялық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және</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функционалдық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тұтастық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бұл</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өмірлік</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функциялар</a:t>
            </a:r>
            <a:r>
              <a:rPr lang="ru-RU" sz="3600" dirty="0">
                <a:solidFill>
                  <a:srgbClr val="FF0000"/>
                </a:solidFill>
                <a:latin typeface="Times New Roman" panose="02020603050405020304" pitchFamily="18" charset="0"/>
                <a:cs typeface="Times New Roman" panose="02020603050405020304" pitchFamily="18" charset="0"/>
              </a:rPr>
              <a:t> мен </a:t>
            </a:r>
            <a:r>
              <a:rPr lang="ru-RU" sz="3600" dirty="0" err="1">
                <a:solidFill>
                  <a:srgbClr val="FF0000"/>
                </a:solidFill>
                <a:latin typeface="Times New Roman" panose="02020603050405020304" pitchFamily="18" charset="0"/>
                <a:cs typeface="Times New Roman" panose="02020603050405020304" pitchFamily="18" charset="0"/>
              </a:rPr>
              <a:t>өмірдің</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өзін</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сақтауға</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бағытталған</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барлық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физиологиялық</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функциялардың</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жиынтығы</a:t>
            </a:r>
            <a:r>
              <a:rPr lang="ru-RU" sz="3600" dirty="0">
                <a:solidFill>
                  <a:srgbClr val="FF0000"/>
                </a:solidFill>
                <a:latin typeface="Times New Roman" panose="02020603050405020304" pitchFamily="18" charset="0"/>
                <a:cs typeface="Times New Roman" panose="02020603050405020304" pitchFamily="18" charset="0"/>
              </a:rPr>
              <a:t>.</a:t>
            </a:r>
          </a:p>
        </p:txBody>
      </p:sp>
      <p:sp>
        <p:nvSpPr>
          <p:cNvPr id="4" name="Овал 3"/>
          <p:cNvSpPr/>
          <p:nvPr/>
        </p:nvSpPr>
        <p:spPr>
          <a:xfrm>
            <a:off x="2667000" y="266700"/>
            <a:ext cx="14859000" cy="1752600"/>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err="1" smtClean="0">
                <a:latin typeface="Times New Roman" panose="02020603050405020304" pitchFamily="18" charset="0"/>
                <a:cs typeface="Times New Roman" panose="02020603050405020304" pitchFamily="18" charset="0"/>
              </a:rPr>
              <a:t>Бейімделу</a:t>
            </a:r>
            <a:r>
              <a:rPr lang="ru-RU" sz="3600" dirty="0" smtClean="0">
                <a:latin typeface="Times New Roman" panose="02020603050405020304" pitchFamily="18" charset="0"/>
                <a:cs typeface="Times New Roman" panose="02020603050405020304" pitchFamily="18" charset="0"/>
              </a:rPr>
              <a:t> – </a:t>
            </a:r>
            <a:r>
              <a:rPr lang="ru-RU" sz="3600" dirty="0" err="1" smtClean="0">
                <a:latin typeface="Times New Roman" panose="02020603050405020304" pitchFamily="18" charset="0"/>
                <a:cs typeface="Times New Roman" panose="02020603050405020304" pitchFamily="18" charset="0"/>
              </a:rPr>
              <a:t>бейімделу</a:t>
            </a:r>
            <a:r>
              <a:rPr lang="ru-RU" sz="3600" dirty="0" smtClean="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реакциясы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ретінде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әртүрлі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деңгейлерде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жүзеге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асырылуы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мүмкін</a:t>
            </a:r>
            <a:r>
              <a:rPr lang="ru-RU" sz="3600" dirty="0">
                <a:latin typeface="Times New Roman" panose="02020603050405020304" pitchFamily="18" charset="0"/>
                <a:cs typeface="Times New Roman" panose="02020603050405020304" pitchFamily="18" charset="0"/>
              </a:rPr>
              <a:t>:</a:t>
            </a:r>
          </a:p>
        </p:txBody>
      </p:sp>
      <p:sp>
        <p:nvSpPr>
          <p:cNvPr id="5" name="Параллелограмм 4"/>
          <p:cNvSpPr/>
          <p:nvPr/>
        </p:nvSpPr>
        <p:spPr>
          <a:xfrm>
            <a:off x="3144253" y="6584781"/>
            <a:ext cx="14859000" cy="3154279"/>
          </a:xfrm>
          <a:prstGeom prst="parallelogram">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err="1">
                <a:latin typeface="Times New Roman" panose="02020603050405020304" pitchFamily="18" charset="0"/>
                <a:cs typeface="Times New Roman" panose="02020603050405020304" pitchFamily="18" charset="0"/>
              </a:rPr>
              <a:t>Әр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түрлі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жылдамдықтағы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толықтықтағы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түрлі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адамдар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бірдей</a:t>
            </a:r>
            <a:r>
              <a:rPr lang="ru-RU" sz="3600" dirty="0">
                <a:latin typeface="Times New Roman" panose="02020603050405020304" pitchFamily="18" charset="0"/>
                <a:cs typeface="Times New Roman" panose="02020603050405020304" pitchFamily="18" charset="0"/>
              </a:rPr>
              <a:t> орта </a:t>
            </a:r>
            <a:r>
              <a:rPr lang="ru-RU" sz="3600" dirty="0" err="1">
                <a:latin typeface="Times New Roman" panose="02020603050405020304" pitchFamily="18" charset="0"/>
                <a:cs typeface="Times New Roman" panose="02020603050405020304" pitchFamily="18" charset="0"/>
              </a:rPr>
              <a:t>жағдайларына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бейімделеді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Бейімделудің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жылдамдығы</a:t>
            </a:r>
            <a:r>
              <a:rPr lang="ru-RU" sz="3600" dirty="0">
                <a:latin typeface="Times New Roman" panose="02020603050405020304" pitchFamily="18" charset="0"/>
                <a:cs typeface="Times New Roman" panose="02020603050405020304" pitchFamily="18" charset="0"/>
              </a:rPr>
              <a:t> мен </a:t>
            </a:r>
            <a:r>
              <a:rPr lang="ru-RU" sz="3600" dirty="0" err="1">
                <a:latin typeface="Times New Roman" panose="02020603050405020304" pitchFamily="18" charset="0"/>
                <a:cs typeface="Times New Roman" panose="02020603050405020304" pitchFamily="18" charset="0"/>
              </a:rPr>
              <a:t>толықтығы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денсаулық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жағдайына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эмоционалды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тұрақтылыққа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дене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шынықтыруға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типологиялық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ерекшеліктерге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жынысқа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белгілі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бір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адамның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жасына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байланысты</a:t>
            </a:r>
            <a:r>
              <a:rPr lang="ru-RU" sz="3600" dirty="0">
                <a:latin typeface="Times New Roman" panose="02020603050405020304" pitchFamily="18" charset="0"/>
                <a:cs typeface="Times New Roman" panose="02020603050405020304" pitchFamily="18" charset="0"/>
              </a:rPr>
              <a:t>.</a:t>
            </a:r>
          </a:p>
        </p:txBody>
      </p:sp>
      <p:pic>
        <p:nvPicPr>
          <p:cNvPr id="2" name="Рисунок 1"/>
          <p:cNvPicPr>
            <a:picLocks noChangeAspect="1"/>
          </p:cNvPicPr>
          <p:nvPr/>
        </p:nvPicPr>
        <p:blipFill>
          <a:blip r:embed="rId2"/>
          <a:stretch>
            <a:fillRect/>
          </a:stretch>
        </p:blipFill>
        <p:spPr>
          <a:xfrm>
            <a:off x="14490032" y="2705100"/>
            <a:ext cx="3493168" cy="3276599"/>
          </a:xfrm>
          <a:prstGeom prst="rect">
            <a:avLst/>
          </a:prstGeom>
        </p:spPr>
      </p:pic>
      <p:pic>
        <p:nvPicPr>
          <p:cNvPr id="6" name="Рисунок 5"/>
          <p:cNvPicPr>
            <a:picLocks noChangeAspect="1"/>
          </p:cNvPicPr>
          <p:nvPr/>
        </p:nvPicPr>
        <p:blipFill>
          <a:blip r:embed="rId3"/>
          <a:stretch>
            <a:fillRect/>
          </a:stretch>
        </p:blipFill>
        <p:spPr>
          <a:xfrm>
            <a:off x="228600" y="6825914"/>
            <a:ext cx="3263778" cy="2315577"/>
          </a:xfrm>
          <a:prstGeom prst="rect">
            <a:avLst/>
          </a:prstGeom>
        </p:spPr>
      </p:pic>
    </p:spTree>
    <p:extLst>
      <p:ext uri="{BB962C8B-B14F-4D97-AF65-F5344CB8AC3E}">
        <p14:creationId xmlns:p14="http://schemas.microsoft.com/office/powerpoint/2010/main" val="1254200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92D050"/>
            </a:gs>
            <a:gs pos="56000">
              <a:schemeClr val="accent1">
                <a:lumMod val="45000"/>
                <a:lumOff val="55000"/>
              </a:schemeClr>
            </a:gs>
            <a:gs pos="83000">
              <a:schemeClr val="accent1">
                <a:lumMod val="45000"/>
                <a:lumOff val="55000"/>
              </a:schemeClr>
            </a:gs>
            <a:gs pos="47286">
              <a:srgbClr val="FF0000"/>
            </a:gs>
            <a:gs pos="100000">
              <a:srgbClr val="FFFF00"/>
            </a:gs>
          </a:gsLst>
          <a:path path="circle">
            <a:fillToRect l="100000" t="100000"/>
          </a:path>
        </a:grad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2895600" y="453482"/>
            <a:ext cx="10058400" cy="83820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err="1" smtClean="0">
                <a:solidFill>
                  <a:schemeClr val="tx1"/>
                </a:solidFill>
                <a:latin typeface="Times New Roman" panose="02020603050405020304" pitchFamily="18" charset="0"/>
                <a:cs typeface="Times New Roman" panose="02020603050405020304" pitchFamily="18" charset="0"/>
              </a:rPr>
              <a:t>Бейімделу</a:t>
            </a:r>
            <a:r>
              <a:rPr lang="kk-KZ" sz="3200" b="1" dirty="0" smtClean="0">
                <a:solidFill>
                  <a:schemeClr val="tx1"/>
                </a:solidFill>
                <a:latin typeface="Times New Roman" panose="02020603050405020304" pitchFamily="18" charset="0"/>
                <a:cs typeface="Times New Roman" panose="02020603050405020304" pitchFamily="18" charset="0"/>
              </a:rPr>
              <a:t>дің</a:t>
            </a:r>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chemeClr val="tx1"/>
                </a:solidFill>
                <a:latin typeface="Times New Roman" panose="02020603050405020304" pitchFamily="18" charset="0"/>
                <a:cs typeface="Times New Roman" panose="02020603050405020304" pitchFamily="18" charset="0"/>
              </a:rPr>
              <a:t>мінез-құлық</a:t>
            </a:r>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a:solidFill>
                  <a:schemeClr val="tx1"/>
                </a:solidFill>
                <a:latin typeface="Times New Roman" panose="02020603050405020304" pitchFamily="18" charset="0"/>
                <a:cs typeface="Times New Roman" panose="02020603050405020304" pitchFamily="18" charset="0"/>
              </a:rPr>
              <a:t>жолдары</a:t>
            </a:r>
            <a:endParaRPr lang="ru-RU" sz="3200" b="1"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609600" y="1322162"/>
            <a:ext cx="13716000" cy="2830738"/>
          </a:xfrm>
          <a:prstGeom prst="roundRect">
            <a:avLst/>
          </a:prstGeom>
          <a:gradFill flip="none" rotWithShape="1">
            <a:gsLst>
              <a:gs pos="0">
                <a:srgbClr val="FFFF00"/>
              </a:gs>
              <a:gs pos="74000">
                <a:schemeClr val="accent1">
                  <a:lumMod val="45000"/>
                  <a:lumOff val="55000"/>
                </a:schemeClr>
              </a:gs>
              <a:gs pos="83000">
                <a:schemeClr val="accent1">
                  <a:lumMod val="45000"/>
                  <a:lumOff val="55000"/>
                </a:schemeClr>
              </a:gs>
              <a:gs pos="100000">
                <a:srgbClr val="92D050"/>
              </a:gs>
            </a:gsLst>
            <a:path path="circle">
              <a:fillToRect l="100000" t="100000"/>
            </a:path>
            <a:tileRect r="-100000" b="-100000"/>
          </a:grad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chemeClr val="tx1"/>
                </a:solidFill>
                <a:latin typeface="Times New Roman" panose="02020603050405020304" pitchFamily="18" charset="0"/>
                <a:cs typeface="Times New Roman" panose="02020603050405020304" pitchFamily="18" charset="0"/>
              </a:rPr>
              <a:t>Пассивті</a:t>
            </a:r>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a:solidFill>
                  <a:schemeClr val="tx1"/>
                </a:solidFill>
                <a:latin typeface="Times New Roman" panose="02020603050405020304" pitchFamily="18" charset="0"/>
                <a:cs typeface="Times New Roman" panose="02020603050405020304" pitchFamily="18" charset="0"/>
              </a:rPr>
              <a:t>(</a:t>
            </a:r>
            <a:r>
              <a:rPr lang="ru-RU" sz="3200" b="1" dirty="0" err="1">
                <a:solidFill>
                  <a:schemeClr val="tx1"/>
                </a:solidFill>
                <a:latin typeface="Times New Roman" panose="02020603050405020304" pitchFamily="18" charset="0"/>
                <a:cs typeface="Times New Roman" panose="02020603050405020304" pitchFamily="18" charset="0"/>
              </a:rPr>
              <a:t>толерантты</a:t>
            </a:r>
            <a:r>
              <a:rPr lang="ru-RU" sz="3200" dirty="0">
                <a:solidFill>
                  <a:schemeClr val="tx1"/>
                </a:solidFill>
                <a:latin typeface="Times New Roman" panose="02020603050405020304" pitchFamily="18" charset="0"/>
                <a:cs typeface="Times New Roman" panose="02020603050405020304" pitchFamily="18" charset="0"/>
              </a:rPr>
              <a:t>) – </a:t>
            </a:r>
            <a:r>
              <a:rPr lang="ru-RU" sz="3200" dirty="0" err="1">
                <a:solidFill>
                  <a:schemeClr val="tx1"/>
                </a:solidFill>
                <a:latin typeface="Times New Roman" panose="02020603050405020304" pitchFamily="18" charset="0"/>
                <a:cs typeface="Times New Roman" panose="02020603050405020304" pitchFamily="18" charset="0"/>
              </a:rPr>
              <a:t>фактордың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әрекетіне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толық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бағыну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мысалы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суық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қанды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жануарлар</a:t>
            </a:r>
            <a:r>
              <a:rPr lang="ru-RU" sz="3200" dirty="0" smtClean="0">
                <a:solidFill>
                  <a:schemeClr val="tx1"/>
                </a:solidFill>
                <a:latin typeface="Times New Roman" panose="02020603050405020304" pitchFamily="18" charset="0"/>
                <a:cs typeface="Times New Roman" panose="02020603050405020304" pitchFamily="18" charset="0"/>
              </a:rPr>
              <a:t>)</a:t>
            </a:r>
          </a:p>
          <a:p>
            <a:pPr algn="just"/>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chemeClr val="tx1"/>
                </a:solidFill>
                <a:latin typeface="Times New Roman" panose="02020603050405020304" pitchFamily="18" charset="0"/>
                <a:cs typeface="Times New Roman" panose="02020603050405020304" pitchFamily="18" charset="0"/>
              </a:rPr>
              <a:t>Қашу</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бейімделу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факторын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елемеу</a:t>
            </a:r>
            <a:endParaRPr lang="ru-RU" sz="3200" dirty="0" smtClean="0">
              <a:solidFill>
                <a:schemeClr val="tx1"/>
              </a:solidFill>
              <a:latin typeface="Times New Roman" panose="02020603050405020304" pitchFamily="18" charset="0"/>
              <a:cs typeface="Times New Roman" panose="02020603050405020304" pitchFamily="18" charset="0"/>
            </a:endParaRPr>
          </a:p>
          <a:p>
            <a:pPr algn="just"/>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chemeClr val="tx1"/>
                </a:solidFill>
                <a:latin typeface="Times New Roman" panose="02020603050405020304" pitchFamily="18" charset="0"/>
                <a:cs typeface="Times New Roman" panose="02020603050405020304" pitchFamily="18" charset="0"/>
              </a:rPr>
              <a:t>Белсенді</a:t>
            </a:r>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b="1" dirty="0" err="1">
                <a:solidFill>
                  <a:schemeClr val="tx1"/>
                </a:solidFill>
                <a:latin typeface="Times New Roman" panose="02020603050405020304" pitchFamily="18" charset="0"/>
                <a:cs typeface="Times New Roman" panose="02020603050405020304" pitchFamily="18" charset="0"/>
              </a:rPr>
              <a:t>жол</a:t>
            </a:r>
            <a:r>
              <a:rPr lang="ru-RU" sz="3200" b="1" dirty="0">
                <a:solidFill>
                  <a:schemeClr val="tx1"/>
                </a:solidFill>
                <a:latin typeface="Times New Roman" panose="02020603050405020304" pitchFamily="18" charset="0"/>
                <a:cs typeface="Times New Roman" panose="02020603050405020304" pitchFamily="18" charset="0"/>
              </a:rPr>
              <a:t> (</a:t>
            </a:r>
            <a:r>
              <a:rPr lang="ru-RU" sz="3200" b="1" dirty="0" err="1">
                <a:solidFill>
                  <a:schemeClr val="tx1"/>
                </a:solidFill>
                <a:latin typeface="Times New Roman" panose="02020603050405020304" pitchFamily="18" charset="0"/>
                <a:cs typeface="Times New Roman" panose="02020603050405020304" pitchFamily="18" charset="0"/>
              </a:rPr>
              <a:t>төзімді</a:t>
            </a:r>
            <a:r>
              <a:rPr lang="ru-RU" sz="3200" b="1" dirty="0">
                <a:solidFill>
                  <a:schemeClr val="tx1"/>
                </a:solidFill>
                <a:latin typeface="Times New Roman" panose="02020603050405020304" pitchFamily="18" charset="0"/>
                <a:cs typeface="Times New Roman" panose="02020603050405020304" pitchFamily="18" charset="0"/>
              </a:rPr>
              <a:t>) </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фактормен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өзара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әрекеттесу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ағзаның</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қайта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құрылуы</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факторға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төзімділікті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қарсылықты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дамыт</a:t>
            </a:r>
            <a:r>
              <a:rPr lang="ru-RU" sz="3400" dirty="0" err="1" smtClean="0">
                <a:solidFill>
                  <a:schemeClr val="tx1"/>
                </a:solidFill>
                <a:latin typeface="Times New Roman" panose="02020603050405020304" pitchFamily="18" charset="0"/>
                <a:cs typeface="Times New Roman" panose="02020603050405020304" pitchFamily="18" charset="0"/>
              </a:rPr>
              <a:t>у</a:t>
            </a:r>
            <a:endParaRPr lang="ru-RU" sz="3400" dirty="0" smtClean="0">
              <a:solidFill>
                <a:schemeClr val="tx1"/>
              </a:solidFill>
              <a:latin typeface="Times New Roman" panose="02020603050405020304" pitchFamily="18" charset="0"/>
              <a:cs typeface="Times New Roman" panose="02020603050405020304" pitchFamily="18" charset="0"/>
            </a:endParaRPr>
          </a:p>
          <a:p>
            <a:pPr algn="just"/>
            <a:endParaRPr lang="ru-RU" sz="1000" dirty="0">
              <a:solidFill>
                <a:schemeClr val="tx1"/>
              </a:solidFill>
              <a:latin typeface="Times New Roman" panose="02020603050405020304" pitchFamily="18" charset="0"/>
              <a:cs typeface="Times New Roman" panose="02020603050405020304" pitchFamily="18" charset="0"/>
            </a:endParaRPr>
          </a:p>
        </p:txBody>
      </p:sp>
      <p:sp>
        <p:nvSpPr>
          <p:cNvPr id="8" name="Прямоугольник с двумя усеченными противолежащими углами 7"/>
          <p:cNvSpPr/>
          <p:nvPr/>
        </p:nvSpPr>
        <p:spPr>
          <a:xfrm>
            <a:off x="7956884" y="4539568"/>
            <a:ext cx="5803232" cy="803196"/>
          </a:xfrm>
          <a:prstGeom prst="snip2DiagRect">
            <a:avLst>
              <a:gd name="adj1" fmla="val 0"/>
              <a:gd name="adj2" fmla="val 19663"/>
            </a:avLst>
          </a:prstGeom>
          <a:solidFill>
            <a:srgbClr val="FFC000"/>
          </a:solidFill>
          <a:ln w="76200">
            <a:solidFill>
              <a:srgbClr val="002060"/>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3600" b="1" dirty="0" err="1">
                <a:solidFill>
                  <a:srgbClr val="FF0000"/>
                </a:solidFill>
                <a:latin typeface="Times New Roman" panose="02020603050405020304" pitchFamily="18" charset="0"/>
                <a:cs typeface="Times New Roman" panose="02020603050405020304" pitchFamily="18" charset="0"/>
              </a:rPr>
              <a:t>Бейімделу</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механизмдері</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9" name="Прямоугольник с двумя усеченными противолежащими углами 8"/>
          <p:cNvSpPr/>
          <p:nvPr/>
        </p:nvSpPr>
        <p:spPr>
          <a:xfrm>
            <a:off x="4038599" y="5524500"/>
            <a:ext cx="13956003" cy="3962401"/>
          </a:xfrm>
          <a:prstGeom prst="snip2DiagRect">
            <a:avLst/>
          </a:prstGeom>
          <a:solidFill>
            <a:srgbClr val="FFC000"/>
          </a:solidFill>
          <a:ln w="76200">
            <a:solidFill>
              <a:srgbClr val="002060"/>
            </a:solidFill>
            <a:prstDash val="lgDash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3200" dirty="0" smtClean="0">
              <a:solidFill>
                <a:schemeClr val="tx1"/>
              </a:solidFill>
              <a:latin typeface="Times New Roman" panose="02020603050405020304" pitchFamily="18" charset="0"/>
              <a:cs typeface="Times New Roman" panose="02020603050405020304" pitchFamily="18" charset="0"/>
            </a:endParaRPr>
          </a:p>
          <a:p>
            <a:pPr algn="just"/>
            <a:r>
              <a:rPr lang="ru-RU" sz="2800" b="1"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rgbClr val="FF0000"/>
                </a:solidFill>
                <a:latin typeface="Times New Roman" panose="02020603050405020304" pitchFamily="18" charset="0"/>
                <a:cs typeface="Times New Roman" panose="02020603050405020304" pitchFamily="18" charset="0"/>
              </a:rPr>
              <a:t>Спецификалық</a:t>
            </a:r>
            <a:r>
              <a:rPr lang="ru-RU" sz="3200" b="1" dirty="0" smtClean="0">
                <a:solidFill>
                  <a:srgbClr val="FF0000"/>
                </a:solidFill>
                <a:latin typeface="Times New Roman" panose="02020603050405020304" pitchFamily="18" charset="0"/>
                <a:cs typeface="Times New Roman" panose="02020603050405020304" pitchFamily="18" charset="0"/>
              </a:rPr>
              <a:t> </a:t>
            </a:r>
            <a:r>
              <a:rPr lang="ru-RU" sz="3200" b="1" dirty="0" err="1" smtClean="0">
                <a:solidFill>
                  <a:srgbClr val="FF0000"/>
                </a:solidFill>
                <a:latin typeface="Times New Roman" panose="02020603050405020304" pitchFamily="18" charset="0"/>
                <a:cs typeface="Times New Roman" panose="02020603050405020304" pitchFamily="18" charset="0"/>
              </a:rPr>
              <a:t>емес</a:t>
            </a:r>
            <a:r>
              <a:rPr lang="ru-RU" sz="3200" b="1" dirty="0" smtClean="0">
                <a:solidFill>
                  <a:srgbClr val="FF0000"/>
                </a:solidFill>
                <a:latin typeface="Times New Roman" panose="02020603050405020304" pitchFamily="18" charset="0"/>
                <a:cs typeface="Times New Roman" panose="02020603050405020304" pitchFamily="18" charset="0"/>
              </a:rPr>
              <a:t> </a:t>
            </a:r>
            <a:r>
              <a:rPr lang="ru-RU" sz="3200" b="1"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кез-келген</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факторға</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төзімділікті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қамтамасыз</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ететін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қызметінің</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өзгеруі</a:t>
            </a:r>
            <a:r>
              <a:rPr lang="ru-RU" sz="3200" dirty="0" smtClean="0">
                <a:solidFill>
                  <a:schemeClr val="tx1"/>
                </a:solidFill>
                <a:latin typeface="Times New Roman" panose="02020603050405020304" pitchFamily="18" charset="0"/>
                <a:cs typeface="Times New Roman" panose="02020603050405020304" pitchFamily="18" charset="0"/>
              </a:rPr>
              <a:t> (ЖСЖ, </a:t>
            </a:r>
            <a:r>
              <a:rPr lang="ru-RU" sz="3200" dirty="0" err="1">
                <a:solidFill>
                  <a:schemeClr val="tx1"/>
                </a:solidFill>
                <a:latin typeface="Times New Roman" panose="02020603050405020304" pitchFamily="18" charset="0"/>
                <a:cs typeface="Times New Roman" panose="02020603050405020304" pitchFamily="18" charset="0"/>
              </a:rPr>
              <a:t>тыныс</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алу</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қан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және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т.б</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яғни</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кез-келген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күшті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немесе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ұзақ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тітіркендіргіштің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әсерінен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болады</a:t>
            </a:r>
            <a:r>
              <a:rPr lang="ru-RU" sz="3200" dirty="0" smtClean="0">
                <a:solidFill>
                  <a:schemeClr val="tx1"/>
                </a:solidFill>
                <a:latin typeface="Times New Roman" panose="02020603050405020304" pitchFamily="18" charset="0"/>
                <a:cs typeface="Times New Roman" panose="02020603050405020304" pitchFamily="18" charset="0"/>
              </a:rPr>
              <a:t>.</a:t>
            </a:r>
          </a:p>
          <a:p>
            <a:pPr algn="just"/>
            <a:r>
              <a:rPr lang="ru-RU" sz="3200" dirty="0" smtClean="0">
                <a:solidFill>
                  <a:schemeClr val="tx1"/>
                </a:solidFill>
                <a:latin typeface="Times New Roman" panose="02020603050405020304" pitchFamily="18" charset="0"/>
                <a:cs typeface="Times New Roman" panose="02020603050405020304" pitchFamily="18" charset="0"/>
              </a:rPr>
              <a:t>      </a:t>
            </a:r>
            <a:r>
              <a:rPr lang="ru-RU" sz="3200" b="1" dirty="0" err="1" smtClean="0">
                <a:solidFill>
                  <a:srgbClr val="FF0000"/>
                </a:solidFill>
                <a:latin typeface="Times New Roman" panose="02020603050405020304" pitchFamily="18" charset="0"/>
                <a:cs typeface="Times New Roman" panose="02020603050405020304" pitchFamily="18" charset="0"/>
              </a:rPr>
              <a:t>Спецификалық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smtClean="0">
                <a:solidFill>
                  <a:schemeClr val="tx1"/>
                </a:solidFill>
                <a:latin typeface="Times New Roman" panose="02020603050405020304" pitchFamily="18" charset="0"/>
                <a:cs typeface="Times New Roman" panose="02020603050405020304" pitchFamily="18" charset="0"/>
              </a:rPr>
              <a:t>фактордың</a:t>
            </a:r>
            <a:r>
              <a:rPr lang="ru-RU" sz="3200" dirty="0" smtClean="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ұзақ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әсер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етуімен</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өндіріледі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жасуша</a:t>
            </a:r>
            <a:r>
              <a:rPr lang="ru-RU" sz="3200" dirty="0">
                <a:solidFill>
                  <a:schemeClr val="tx1"/>
                </a:solidFill>
                <a:latin typeface="Times New Roman" panose="02020603050405020304" pitchFamily="18" charset="0"/>
                <a:cs typeface="Times New Roman" panose="02020603050405020304" pitchFamily="18" charset="0"/>
              </a:rPr>
              <a:t> мен ядро </a:t>
            </a:r>
            <a:r>
              <a:rPr lang="ru-RU" sz="3200" dirty="0" err="1">
                <a:solidFill>
                  <a:schemeClr val="tx1"/>
                </a:solidFill>
                <a:latin typeface="Times New Roman" panose="02020603050405020304" pitchFamily="18" charset="0"/>
                <a:cs typeface="Times New Roman" panose="02020603050405020304" pitchFamily="18" charset="0"/>
              </a:rPr>
              <a:t>деңгейіндегі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терең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өзгерістерде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арнайы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ақуыздардың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синтезінде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көрінеді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Олар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әсер</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етуші</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фактордың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сипаты</a:t>
            </a:r>
            <a:r>
              <a:rPr lang="ru-RU" sz="3200" dirty="0">
                <a:solidFill>
                  <a:schemeClr val="tx1"/>
                </a:solidFill>
                <a:latin typeface="Times New Roman" panose="02020603050405020304" pitchFamily="18" charset="0"/>
                <a:cs typeface="Times New Roman" panose="02020603050405020304" pitchFamily="18" charset="0"/>
              </a:rPr>
              <a:t> мен </a:t>
            </a:r>
            <a:r>
              <a:rPr lang="ru-RU" sz="3200" dirty="0" err="1">
                <a:solidFill>
                  <a:schemeClr val="tx1"/>
                </a:solidFill>
                <a:latin typeface="Times New Roman" panose="02020603050405020304" pitchFamily="18" charset="0"/>
                <a:cs typeface="Times New Roman" panose="02020603050405020304" pitchFamily="18" charset="0"/>
              </a:rPr>
              <a:t>қасиеттеріне</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байланысты</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көрінеді</a:t>
            </a:r>
            <a:r>
              <a:rPr lang="ru-RU" sz="3200" dirty="0" smtClean="0">
                <a:solidFill>
                  <a:schemeClr val="tx1"/>
                </a:solidFill>
                <a:latin typeface="Times New Roman" panose="02020603050405020304" pitchFamily="18" charset="0"/>
                <a:cs typeface="Times New Roman" panose="02020603050405020304" pitchFamily="18" charset="0"/>
              </a:rPr>
              <a:t>.</a:t>
            </a:r>
          </a:p>
          <a:p>
            <a:pPr algn="just"/>
            <a:endParaRPr lang="ru-RU" sz="2000" dirty="0">
              <a:solidFill>
                <a:schemeClr val="tx1"/>
              </a:solidFill>
              <a:latin typeface="Times New Roman" panose="02020603050405020304" pitchFamily="18" charset="0"/>
              <a:cs typeface="Times New Roman" panose="02020603050405020304" pitchFamily="18" charset="0"/>
            </a:endParaRPr>
          </a:p>
          <a:p>
            <a:pPr algn="just"/>
            <a:endParaRPr lang="ru-RU" dirty="0"/>
          </a:p>
        </p:txBody>
      </p:sp>
      <p:pic>
        <p:nvPicPr>
          <p:cNvPr id="10" name="Рисунок 9"/>
          <p:cNvPicPr>
            <a:picLocks noChangeAspect="1"/>
          </p:cNvPicPr>
          <p:nvPr/>
        </p:nvPicPr>
        <p:blipFill>
          <a:blip r:embed="rId2"/>
          <a:stretch>
            <a:fillRect/>
          </a:stretch>
        </p:blipFill>
        <p:spPr>
          <a:xfrm>
            <a:off x="14874745" y="561758"/>
            <a:ext cx="3119858" cy="3591142"/>
          </a:xfrm>
          <a:prstGeom prst="rect">
            <a:avLst/>
          </a:prstGeom>
        </p:spPr>
      </p:pic>
      <p:pic>
        <p:nvPicPr>
          <p:cNvPr id="11" name="Рисунок 10"/>
          <p:cNvPicPr>
            <a:picLocks noChangeAspect="1"/>
          </p:cNvPicPr>
          <p:nvPr/>
        </p:nvPicPr>
        <p:blipFill>
          <a:blip r:embed="rId3"/>
          <a:stretch>
            <a:fillRect/>
          </a:stretch>
        </p:blipFill>
        <p:spPr>
          <a:xfrm>
            <a:off x="457200" y="5067301"/>
            <a:ext cx="3276600" cy="4419600"/>
          </a:xfrm>
          <a:prstGeom prst="rect">
            <a:avLst/>
          </a:prstGeom>
        </p:spPr>
      </p:pic>
      <p:sp>
        <p:nvSpPr>
          <p:cNvPr id="12" name="AutoShape 50"/>
          <p:cNvSpPr>
            <a:spLocks noChangeArrowheads="1"/>
          </p:cNvSpPr>
          <p:nvPr/>
        </p:nvSpPr>
        <p:spPr bwMode="auto">
          <a:xfrm>
            <a:off x="5029200" y="9753600"/>
            <a:ext cx="6751320" cy="533400"/>
          </a:xfrm>
          <a:prstGeom prst="flowChartProcess">
            <a:avLst/>
          </a:prstGeom>
          <a:blipFill>
            <a:blip r:embed="rId4"/>
            <a:tile tx="0" ty="0" sx="100000" sy="100000" flip="none" algn="tl"/>
          </a:blipFill>
          <a:ln w="9525">
            <a:noFill/>
            <a:miter lim="800000"/>
            <a:headEnd/>
            <a:tailEnd/>
          </a:ln>
        </p:spPr>
        <p:txBody>
          <a:bodyPr wrap="none" anchor="ctr"/>
          <a:lstStyle/>
          <a:p>
            <a:pPr algn="ctr"/>
            <a:r>
              <a:rPr lang="en-US" sz="3200" b="1" dirty="0">
                <a:solidFill>
                  <a:srgbClr val="7030A0"/>
                </a:solidFill>
                <a:latin typeface="Times New Roman" pitchFamily="18" charset="0"/>
                <a:cs typeface="Times New Roman" pitchFamily="18" charset="0"/>
              </a:rPr>
              <a:t>SNABDRESHOV@mail.ru</a:t>
            </a:r>
            <a:endParaRPr lang="ru-RU" sz="32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990311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35000">
              <a:schemeClr val="accent6"/>
            </a:gs>
            <a:gs pos="0">
              <a:srgbClr val="FF00FF"/>
            </a:gs>
            <a:gs pos="74000">
              <a:schemeClr val="accent1">
                <a:lumMod val="45000"/>
                <a:lumOff val="55000"/>
              </a:schemeClr>
            </a:gs>
            <a:gs pos="83000">
              <a:schemeClr val="accent1">
                <a:lumMod val="45000"/>
                <a:lumOff val="55000"/>
              </a:schemeClr>
            </a:gs>
            <a:gs pos="100000">
              <a:srgbClr val="FFFF00"/>
            </a:gs>
          </a:gsLst>
          <a:lin ang="5400000" scaled="1"/>
        </a:gradFill>
        <a:effectLst/>
      </p:bgPr>
    </p:bg>
    <p:spTree>
      <p:nvGrpSpPr>
        <p:cNvPr id="1" name=""/>
        <p:cNvGrpSpPr/>
        <p:nvPr/>
      </p:nvGrpSpPr>
      <p:grpSpPr>
        <a:xfrm>
          <a:off x="0" y="0"/>
          <a:ext cx="0" cy="0"/>
          <a:chOff x="0" y="0"/>
          <a:chExt cx="0" cy="0"/>
        </a:xfrm>
      </p:grpSpPr>
      <p:sp>
        <p:nvSpPr>
          <p:cNvPr id="2" name="Овал 1"/>
          <p:cNvSpPr/>
          <p:nvPr/>
        </p:nvSpPr>
        <p:spPr>
          <a:xfrm>
            <a:off x="371976" y="979148"/>
            <a:ext cx="3549316" cy="191320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err="1">
                <a:solidFill>
                  <a:schemeClr val="tx1"/>
                </a:solidFill>
                <a:latin typeface="Times New Roman" panose="02020603050405020304" pitchFamily="18" charset="0"/>
                <a:cs typeface="Times New Roman" panose="02020603050405020304" pitchFamily="18" charset="0"/>
              </a:rPr>
              <a:t>Бейімделу</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түрлері</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253088" y="786949"/>
            <a:ext cx="6528525" cy="256009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err="1" smtClean="0">
                <a:solidFill>
                  <a:schemeClr val="tx1"/>
                </a:solidFill>
                <a:latin typeface="Times New Roman" panose="02020603050405020304" pitchFamily="18" charset="0"/>
                <a:cs typeface="Times New Roman" panose="02020603050405020304" pitchFamily="18" charset="0"/>
              </a:rPr>
              <a:t>Генотиптік</a:t>
            </a:r>
            <a:r>
              <a:rPr lang="ru-RU" sz="2400" dirty="0" smtClean="0">
                <a:solidFill>
                  <a:schemeClr val="tx1"/>
                </a:solidFill>
                <a:latin typeface="Times New Roman" panose="02020603050405020304" pitchFamily="18" charset="0"/>
                <a:cs typeface="Times New Roman" panose="02020603050405020304" pitchFamily="18" charset="0"/>
              </a:rPr>
              <a:t> – </a:t>
            </a:r>
            <a:r>
              <a:rPr lang="ru-RU" sz="2400" dirty="0" err="1" smtClean="0">
                <a:solidFill>
                  <a:schemeClr val="tx1"/>
                </a:solidFill>
                <a:latin typeface="Times New Roman" panose="02020603050405020304" pitchFamily="18" charset="0"/>
                <a:cs typeface="Times New Roman" panose="02020603050405020304" pitchFamily="18" charset="0"/>
              </a:rPr>
              <a:t>генотипте</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негізделген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және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популяциялардың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этникалық</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топтардың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және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нәсілдердің</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жаңа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тұқым</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қуалайтын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сипаттамалары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ретінде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тұқым</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қуалайтын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пайдалы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белгілерді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табиғи</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түрде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таңдау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арқылы</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жүзеге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асырылады</a:t>
            </a:r>
            <a:r>
              <a:rPr lang="ru-RU" sz="2400" dirty="0">
                <a:solidFill>
                  <a:schemeClr val="tx1"/>
                </a:solidFill>
                <a:latin typeface="Times New Roman" panose="02020603050405020304" pitchFamily="18" charset="0"/>
                <a:cs typeface="Times New Roman" panose="02020603050405020304" pitchFamily="18" charset="0"/>
              </a:rPr>
              <a:t>.</a:t>
            </a:r>
          </a:p>
        </p:txBody>
      </p:sp>
      <p:sp>
        <p:nvSpPr>
          <p:cNvPr id="11" name="Скругленный прямоугольник 10"/>
          <p:cNvSpPr/>
          <p:nvPr/>
        </p:nvSpPr>
        <p:spPr>
          <a:xfrm>
            <a:off x="13037608" y="749455"/>
            <a:ext cx="4716991" cy="2485583"/>
          </a:xfrm>
          <a:prstGeom prst="roundRect">
            <a:avLst/>
          </a:prstGeom>
          <a:solidFill>
            <a:srgbClr val="FFFF0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b="1" dirty="0" err="1" smtClean="0">
                <a:solidFill>
                  <a:schemeClr val="tx1"/>
                </a:solidFill>
                <a:latin typeface="Times New Roman" panose="02020603050405020304" pitchFamily="18" charset="0"/>
                <a:cs typeface="Times New Roman" panose="02020603050405020304" pitchFamily="18" charset="0"/>
              </a:rPr>
              <a:t>Фенотиптік</a:t>
            </a:r>
            <a:r>
              <a:rPr lang="ru-RU" sz="2400" b="1" dirty="0" smtClean="0">
                <a:solidFill>
                  <a:schemeClr val="tx1"/>
                </a:solidFill>
                <a:latin typeface="Times New Roman" panose="02020603050405020304" pitchFamily="18" charset="0"/>
                <a:cs typeface="Times New Roman" panose="02020603050405020304" pitchFamily="18" charset="0"/>
              </a:rPr>
              <a:t> – </a:t>
            </a:r>
            <a:r>
              <a:rPr lang="ru-RU" sz="2400" dirty="0" err="1" smtClean="0">
                <a:solidFill>
                  <a:schemeClr val="tx1"/>
                </a:solidFill>
                <a:latin typeface="Times New Roman" panose="02020603050405020304" pitchFamily="18" charset="0"/>
                <a:cs typeface="Times New Roman" panose="02020603050405020304" pitchFamily="18" charset="0"/>
              </a:rPr>
              <a:t>қоршаған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ортамен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өзара</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әрекеттесу</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кезінде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организмнің</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жеке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өмірі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кезінде</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алынған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Жинақталған</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бірақ</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тұқым</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қуаламайтын</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өзгерістер</a:t>
            </a:r>
            <a:r>
              <a:rPr lang="ru-RU" sz="2400" dirty="0" smtClean="0">
                <a:solidFill>
                  <a:schemeClr val="tx1"/>
                </a:solidFill>
                <a:latin typeface="Times New Roman" panose="02020603050405020304" pitchFamily="18" charset="0"/>
                <a:cs typeface="Times New Roman" panose="02020603050405020304" pitchFamily="18" charset="0"/>
              </a:rPr>
              <a:t>.</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12" name="Стрелка вправо 11"/>
          <p:cNvSpPr/>
          <p:nvPr/>
        </p:nvSpPr>
        <p:spPr>
          <a:xfrm>
            <a:off x="3921293" y="1566694"/>
            <a:ext cx="1240756" cy="7193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12"/>
          <p:cNvSpPr/>
          <p:nvPr/>
        </p:nvSpPr>
        <p:spPr>
          <a:xfrm>
            <a:off x="11781613" y="1566694"/>
            <a:ext cx="1332808" cy="695243"/>
          </a:xfrm>
          <a:prstGeom prst="rightArrow">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араллелограмм 2"/>
          <p:cNvSpPr/>
          <p:nvPr/>
        </p:nvSpPr>
        <p:spPr>
          <a:xfrm>
            <a:off x="2057399" y="3528177"/>
            <a:ext cx="13868400" cy="1198251"/>
          </a:xfrm>
          <a:prstGeom prst="parallelogram">
            <a:avLst/>
          </a:prstGeom>
          <a:solidFill>
            <a:srgbClr val="002060"/>
          </a:solidFill>
          <a:ln w="76200">
            <a:solidFill>
              <a:srgbClr val="FF0000"/>
            </a:solidFill>
            <a:prstDash val="lgDashDotDot"/>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err="1">
                <a:latin typeface="Times New Roman" panose="02020603050405020304" pitchFamily="18" charset="0"/>
                <a:cs typeface="Times New Roman" panose="02020603050405020304" pitchFamily="18" charset="0"/>
              </a:rPr>
              <a:t>Адаптивті</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мінез-құлық</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түрлері</a:t>
            </a:r>
            <a:endParaRPr lang="ru-RU" sz="3600" b="1" dirty="0" smtClean="0">
              <a:latin typeface="Times New Roman" panose="02020603050405020304" pitchFamily="18" charset="0"/>
              <a:cs typeface="Times New Roman" panose="02020603050405020304" pitchFamily="18" charset="0"/>
            </a:endParaRPr>
          </a:p>
          <a:p>
            <a:pPr algn="ctr"/>
            <a:r>
              <a:rPr lang="ru-RU" sz="3600" b="1" dirty="0" smtClean="0">
                <a:latin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cs typeface="Times New Roman" panose="02020603050405020304" pitchFamily="18" charset="0"/>
              </a:rPr>
              <a:t>(В. П. </a:t>
            </a:r>
            <a:r>
              <a:rPr lang="ru-RU" sz="3600" b="1" dirty="0" err="1" smtClean="0">
                <a:latin typeface="Times New Roman" panose="02020603050405020304" pitchFamily="18" charset="0"/>
                <a:cs typeface="Times New Roman" panose="02020603050405020304" pitchFamily="18" charset="0"/>
              </a:rPr>
              <a:t>Қазначев</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бойынша</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Конституциялық</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түрлері</a:t>
            </a:r>
            <a:r>
              <a:rPr lang="ru-RU" sz="3600" b="1" dirty="0" smtClean="0">
                <a:latin typeface="Times New Roman" panose="02020603050405020304" pitchFamily="18" charset="0"/>
                <a:cs typeface="Times New Roman" panose="02020603050405020304" pitchFamily="18" charset="0"/>
              </a:rPr>
              <a:t>)</a:t>
            </a:r>
          </a:p>
          <a:p>
            <a:pPr algn="ctr"/>
            <a:endParaRPr lang="ru-RU" sz="1000" b="1" dirty="0">
              <a:latin typeface="Times New Roman" panose="02020603050405020304" pitchFamily="18" charset="0"/>
              <a:cs typeface="Times New Roman" panose="02020603050405020304" pitchFamily="18" charset="0"/>
            </a:endParaRPr>
          </a:p>
        </p:txBody>
      </p:sp>
      <p:sp>
        <p:nvSpPr>
          <p:cNvPr id="14" name="Овал 13"/>
          <p:cNvSpPr/>
          <p:nvPr/>
        </p:nvSpPr>
        <p:spPr>
          <a:xfrm>
            <a:off x="609600" y="4991101"/>
            <a:ext cx="16704253" cy="195668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err="1">
                <a:solidFill>
                  <a:schemeClr val="tx1"/>
                </a:solidFill>
                <a:latin typeface="Times New Roman" panose="02020603050405020304" pitchFamily="18" charset="0"/>
                <a:cs typeface="Times New Roman" panose="02020603050405020304" pitchFamily="18" charset="0"/>
              </a:rPr>
              <a:t>Бейімделу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адамның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жеке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ерекшеліктеріне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байланысты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түрлі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адамдарда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жылдамдық</a:t>
            </a:r>
            <a:r>
              <a:rPr lang="ru-RU" sz="3600" dirty="0">
                <a:solidFill>
                  <a:schemeClr val="tx1"/>
                </a:solidFill>
                <a:latin typeface="Times New Roman" panose="02020603050405020304" pitchFamily="18" charset="0"/>
                <a:cs typeface="Times New Roman" panose="02020603050405020304" pitchFamily="18" charset="0"/>
              </a:rPr>
              <a:t> пен </a:t>
            </a:r>
            <a:r>
              <a:rPr lang="ru-RU" sz="3600" dirty="0" err="1">
                <a:solidFill>
                  <a:schemeClr val="tx1"/>
                </a:solidFill>
                <a:latin typeface="Times New Roman" panose="02020603050405020304" pitchFamily="18" charset="0"/>
                <a:cs typeface="Times New Roman" panose="02020603050405020304" pitchFamily="18" charset="0"/>
              </a:rPr>
              <a:t>тәуелділікке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байланысты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айтарлықтай</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ерекшеленеді</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5" name="Скругленный прямоугольник 14"/>
          <p:cNvSpPr/>
          <p:nvPr/>
        </p:nvSpPr>
        <p:spPr>
          <a:xfrm>
            <a:off x="463605" y="7600314"/>
            <a:ext cx="4716991" cy="1981200"/>
          </a:xfrm>
          <a:prstGeom prst="roundRect">
            <a:avLst/>
          </a:prstGeom>
          <a:solidFill>
            <a:srgbClr val="00B0F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err="1">
                <a:solidFill>
                  <a:schemeClr val="tx1"/>
                </a:solidFill>
                <a:latin typeface="Times New Roman" panose="02020603050405020304" pitchFamily="18" charset="0"/>
                <a:cs typeface="Times New Roman" panose="02020603050405020304" pitchFamily="18" charset="0"/>
              </a:rPr>
              <a:t>Спринтерлер-қысқа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мерзімді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факторларға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жақсы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бейімделеді</a:t>
            </a:r>
            <a:r>
              <a:rPr lang="ru-RU" sz="3600" dirty="0" smtClean="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16" name="Скругленный прямоугольник 15"/>
          <p:cNvSpPr/>
          <p:nvPr/>
        </p:nvSpPr>
        <p:spPr>
          <a:xfrm>
            <a:off x="6633104" y="7600314"/>
            <a:ext cx="4716991" cy="2009969"/>
          </a:xfrm>
          <a:prstGeom prst="roundRect">
            <a:avLst/>
          </a:prstGeom>
          <a:solidFill>
            <a:srgbClr val="00B0F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err="1" smtClean="0">
                <a:solidFill>
                  <a:schemeClr val="tx1"/>
                </a:solidFill>
                <a:latin typeface="Times New Roman" panose="02020603050405020304" pitchFamily="18" charset="0"/>
                <a:cs typeface="Times New Roman" panose="02020603050405020304" pitchFamily="18" charset="0"/>
              </a:rPr>
              <a:t>Стайерлер-ұзақ</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ететін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факторларға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жақсы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бейімделеді</a:t>
            </a:r>
            <a:r>
              <a:rPr lang="ru-RU" sz="3600" dirty="0" smtClean="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17" name="Скругленный прямоугольник 16"/>
          <p:cNvSpPr/>
          <p:nvPr/>
        </p:nvSpPr>
        <p:spPr>
          <a:xfrm>
            <a:off x="12368955" y="7583611"/>
            <a:ext cx="4716991" cy="1997903"/>
          </a:xfrm>
          <a:prstGeom prst="roundRect">
            <a:avLst/>
          </a:prstGeom>
          <a:solidFill>
            <a:srgbClr val="00B0F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err="1" smtClean="0">
                <a:solidFill>
                  <a:schemeClr val="tx1"/>
                </a:solidFill>
                <a:latin typeface="Times New Roman" panose="02020603050405020304" pitchFamily="18" charset="0"/>
                <a:cs typeface="Times New Roman" panose="02020603050405020304" pitchFamily="18" charset="0"/>
              </a:rPr>
              <a:t>Микстер-аралық</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түрі</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4" name="Стрелка вниз 3"/>
          <p:cNvSpPr/>
          <p:nvPr/>
        </p:nvSpPr>
        <p:spPr>
          <a:xfrm>
            <a:off x="8050876" y="6956136"/>
            <a:ext cx="1447800" cy="635826"/>
          </a:xfrm>
          <a:prstGeom prst="downArrow">
            <a:avLst/>
          </a:prstGeom>
          <a:solidFill>
            <a:srgbClr val="FF00FF"/>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a:off x="1994233" y="6482491"/>
            <a:ext cx="1447800" cy="1042442"/>
          </a:xfrm>
          <a:prstGeom prst="downArrow">
            <a:avLst/>
          </a:prstGeom>
          <a:solidFill>
            <a:srgbClr val="FF00FF"/>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низ 19"/>
          <p:cNvSpPr/>
          <p:nvPr/>
        </p:nvSpPr>
        <p:spPr>
          <a:xfrm>
            <a:off x="14187687" y="6557872"/>
            <a:ext cx="1447800" cy="1042442"/>
          </a:xfrm>
          <a:prstGeom prst="downArrow">
            <a:avLst/>
          </a:prstGeom>
          <a:solidFill>
            <a:srgbClr val="FF00FF"/>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23848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00000"/>
            </a:gs>
            <a:gs pos="84450">
              <a:srgbClr val="002060"/>
            </a:gs>
            <a:gs pos="33800">
              <a:srgbClr val="FF0000"/>
            </a:gs>
            <a:gs pos="50000">
              <a:srgbClr val="FFFF00"/>
            </a:gs>
            <a:gs pos="75665">
              <a:srgbClr val="00B0F0"/>
            </a:gs>
            <a:gs pos="90546">
              <a:srgbClr val="002060"/>
            </a:gs>
            <a:gs pos="99000">
              <a:srgbClr val="00B0F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Прямоугольник 7"/>
          <p:cNvSpPr/>
          <p:nvPr/>
        </p:nvSpPr>
        <p:spPr>
          <a:xfrm>
            <a:off x="1143000" y="2379389"/>
            <a:ext cx="9144000" cy="369332"/>
          </a:xfrm>
          <a:prstGeom prst="rect">
            <a:avLst/>
          </a:prstGeom>
        </p:spPr>
        <p:txBody>
          <a:bodyPr>
            <a:spAutoFit/>
          </a:bodyPr>
          <a:lstStyle/>
          <a:p>
            <a:endParaRPr lang="ru-RU" dirty="0"/>
          </a:p>
        </p:txBody>
      </p:sp>
      <p:sp>
        <p:nvSpPr>
          <p:cNvPr id="16" name="Параллелограмм 15"/>
          <p:cNvSpPr/>
          <p:nvPr/>
        </p:nvSpPr>
        <p:spPr>
          <a:xfrm>
            <a:off x="3962400" y="495300"/>
            <a:ext cx="11823032" cy="1194680"/>
          </a:xfrm>
          <a:prstGeom prst="parallelogram">
            <a:avLst/>
          </a:prstGeom>
          <a:gradFill flip="none" rotWithShape="1">
            <a:gsLst>
              <a:gs pos="0">
                <a:srgbClr val="C00000"/>
              </a:gs>
              <a:gs pos="84450">
                <a:srgbClr val="002060"/>
              </a:gs>
              <a:gs pos="33800">
                <a:srgbClr val="FF0000"/>
              </a:gs>
              <a:gs pos="50000">
                <a:srgbClr val="FFFF00"/>
              </a:gs>
              <a:gs pos="100000">
                <a:srgbClr val="002060"/>
              </a:gs>
            </a:gsLst>
            <a:lin ang="8100000" scaled="1"/>
            <a:tileRect/>
          </a:gradFill>
          <a:ln w="76200">
            <a:solidFill>
              <a:srgbClr val="FF0000"/>
            </a:solidFill>
            <a:prstDash val="lgDashDotDot"/>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smtClean="0">
                <a:solidFill>
                  <a:schemeClr val="tx1"/>
                </a:solidFill>
                <a:latin typeface="Times New Roman" panose="02020603050405020304" pitchFamily="18" charset="0"/>
                <a:cs typeface="Times New Roman" panose="02020603050405020304" pitchFamily="18" charset="0"/>
              </a:rPr>
              <a:t>Бейімделудегі</a:t>
            </a:r>
            <a:r>
              <a:rPr lang="ru-RU" sz="4000" b="1" dirty="0" smtClean="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мінез-құлықтың</a:t>
            </a:r>
            <a:r>
              <a:rPr lang="ru-RU" sz="4000" b="1" dirty="0" smtClean="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түрлері</a:t>
            </a:r>
            <a:endParaRPr lang="ru-RU" sz="4000" b="1" dirty="0">
              <a:solidFill>
                <a:schemeClr val="tx1"/>
              </a:solidFill>
              <a:latin typeface="Times New Roman" panose="02020603050405020304" pitchFamily="18" charset="0"/>
              <a:cs typeface="Times New Roman" panose="02020603050405020304" pitchFamily="18" charset="0"/>
            </a:endParaRPr>
          </a:p>
          <a:p>
            <a:pPr algn="ctr"/>
            <a:endParaRPr lang="ru-RU" sz="10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12849225" y="2127148"/>
            <a:ext cx="5210175" cy="4006952"/>
          </a:xfrm>
          <a:prstGeom prst="rect">
            <a:avLst/>
          </a:prstGeom>
        </p:spPr>
      </p:pic>
      <p:pic>
        <p:nvPicPr>
          <p:cNvPr id="17" name="Рисунок 16"/>
          <p:cNvPicPr>
            <a:picLocks noChangeAspect="1"/>
          </p:cNvPicPr>
          <p:nvPr/>
        </p:nvPicPr>
        <p:blipFill>
          <a:blip r:embed="rId2"/>
          <a:stretch>
            <a:fillRect/>
          </a:stretch>
        </p:blipFill>
        <p:spPr>
          <a:xfrm>
            <a:off x="504825" y="6571268"/>
            <a:ext cx="5210175" cy="3449032"/>
          </a:xfrm>
          <a:prstGeom prst="rect">
            <a:avLst/>
          </a:prstGeom>
        </p:spPr>
      </p:pic>
      <p:sp>
        <p:nvSpPr>
          <p:cNvPr id="18" name="Скругленный прямоугольник 17"/>
          <p:cNvSpPr/>
          <p:nvPr/>
        </p:nvSpPr>
        <p:spPr>
          <a:xfrm>
            <a:off x="609600" y="2127148"/>
            <a:ext cx="14478000" cy="400695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smtClean="0">
                <a:solidFill>
                  <a:schemeClr val="tx1"/>
                </a:solidFill>
                <a:latin typeface="Times New Roman" panose="02020603050405020304" pitchFamily="18" charset="0"/>
                <a:cs typeface="Times New Roman" panose="02020603050405020304" pitchFamily="18" charset="0"/>
              </a:rPr>
              <a:t>«Спринтер» </a:t>
            </a:r>
            <a:r>
              <a:rPr lang="ru-RU" sz="3600" dirty="0" err="1">
                <a:solidFill>
                  <a:schemeClr val="tx1"/>
                </a:solidFill>
                <a:latin typeface="Times New Roman" panose="02020603050405020304" pitchFamily="18" charset="0"/>
                <a:cs typeface="Times New Roman" panose="02020603050405020304" pitchFamily="18" charset="0"/>
              </a:rPr>
              <a:t>сыртқы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ортаның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маңызды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бірақ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қысқа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мерзімді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факторларының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әсеріне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жауап</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ретінде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жоғары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сенімділікпен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күшті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физиологиялық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реакцияларды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жүзеге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асыруға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қабілетті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Олар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үлкен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резервтер</a:t>
            </a:r>
            <a:r>
              <a:rPr lang="ru-RU" sz="3600" dirty="0">
                <a:solidFill>
                  <a:schemeClr val="tx1"/>
                </a:solidFill>
                <a:latin typeface="Times New Roman" panose="02020603050405020304" pitchFamily="18" charset="0"/>
                <a:cs typeface="Times New Roman" panose="02020603050405020304" pitchFamily="18" charset="0"/>
              </a:rPr>
              <a:t> мен </a:t>
            </a:r>
            <a:r>
              <a:rPr lang="ru-RU" sz="3600" dirty="0" err="1">
                <a:solidFill>
                  <a:schemeClr val="tx1"/>
                </a:solidFill>
                <a:latin typeface="Times New Roman" panose="02020603050405020304" pitchFamily="18" charset="0"/>
                <a:cs typeface="Times New Roman" panose="02020603050405020304" pitchFamily="18" charset="0"/>
              </a:rPr>
              <a:t>мүмкіндіктерге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ие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бірақ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салыстырмалы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түрде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әлсіз</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регенеративті</a:t>
            </a:r>
            <a:r>
              <a:rPr lang="ru-RU" sz="3600" dirty="0">
                <a:solidFill>
                  <a:schemeClr val="tx1"/>
                </a:solidFill>
                <a:latin typeface="Times New Roman" panose="02020603050405020304" pitchFamily="18" charset="0"/>
                <a:cs typeface="Times New Roman" panose="02020603050405020304" pitchFamily="18" charset="0"/>
              </a:rPr>
              <a:t> – </a:t>
            </a:r>
            <a:r>
              <a:rPr lang="ru-RU" sz="3600" dirty="0" err="1">
                <a:solidFill>
                  <a:schemeClr val="tx1"/>
                </a:solidFill>
                <a:latin typeface="Times New Roman" panose="02020603050405020304" pitchFamily="18" charset="0"/>
                <a:cs typeface="Times New Roman" panose="02020603050405020304" pitchFamily="18" charset="0"/>
              </a:rPr>
              <a:t>синтетикалық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функцияға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ие</a:t>
            </a:r>
            <a:r>
              <a:rPr lang="ru-RU" sz="3600"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Олардың</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жұмысы</a:t>
            </a:r>
            <a:r>
              <a:rPr lang="ru-RU" sz="3600" b="1" dirty="0">
                <a:solidFill>
                  <a:schemeClr val="tx1"/>
                </a:solidFill>
                <a:latin typeface="Times New Roman" panose="02020603050405020304" pitchFamily="18" charset="0"/>
                <a:cs typeface="Times New Roman" panose="02020603050405020304" pitchFamily="18" charset="0"/>
              </a:rPr>
              <a:t> мен </a:t>
            </a:r>
            <a:r>
              <a:rPr lang="ru-RU" sz="3600" b="1" dirty="0" err="1">
                <a:solidFill>
                  <a:schemeClr val="tx1"/>
                </a:solidFill>
                <a:latin typeface="Times New Roman" panose="02020603050405020304" pitchFamily="18" charset="0"/>
                <a:cs typeface="Times New Roman" panose="02020603050405020304" pitchFamily="18" charset="0"/>
              </a:rPr>
              <a:t>қалпына</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келтіру</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процестерінің</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бір</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мезгілде</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үйлесуі</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әлсіз</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көрінеді</a:t>
            </a:r>
            <a:r>
              <a:rPr lang="ru-RU" sz="3600" b="1" dirty="0">
                <a:solidFill>
                  <a:schemeClr val="tx1"/>
                </a:solidFill>
                <a:latin typeface="Times New Roman" panose="02020603050405020304" pitchFamily="18" charset="0"/>
                <a:cs typeface="Times New Roman" panose="02020603050405020304" pitchFamily="18" charset="0"/>
              </a:rPr>
              <a:t>.</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Сондықтан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олар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қысқа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мерзімді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жүктемелерге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ғана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шыдайды</a:t>
            </a:r>
            <a:r>
              <a:rPr lang="ru-RU" sz="3600" dirty="0" smtClean="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2667000" y="6515100"/>
            <a:ext cx="15392400" cy="3505200"/>
          </a:xfrm>
          <a:prstGeom prst="roundRect">
            <a:avLst/>
          </a:prstGeom>
          <a:solidFill>
            <a:srgbClr val="00B0F0">
              <a:alpha val="7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smtClean="0">
                <a:solidFill>
                  <a:schemeClr val="tx1"/>
                </a:solidFill>
                <a:latin typeface="Times New Roman" panose="02020603050405020304" pitchFamily="18" charset="0"/>
                <a:cs typeface="Times New Roman" panose="02020603050405020304" pitchFamily="18" charset="0"/>
              </a:rPr>
              <a:t>«Стайер» </a:t>
            </a:r>
            <a:r>
              <a:rPr lang="ru-RU" sz="3600" dirty="0" err="1">
                <a:solidFill>
                  <a:schemeClr val="tx1"/>
                </a:solidFill>
                <a:latin typeface="Times New Roman" panose="02020603050405020304" pitchFamily="18" charset="0"/>
                <a:cs typeface="Times New Roman" panose="02020603050405020304" pitchFamily="18" charset="0"/>
              </a:rPr>
              <a:t>қысқа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мерзімді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жүктемелерге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төзімділікке</a:t>
            </a:r>
            <a:r>
              <a:rPr lang="ru-RU" sz="3600" dirty="0">
                <a:solidFill>
                  <a:schemeClr val="tx1"/>
                </a:solidFill>
                <a:latin typeface="Times New Roman" panose="02020603050405020304" pitchFamily="18" charset="0"/>
                <a:cs typeface="Times New Roman" panose="02020603050405020304" pitchFamily="18" charset="0"/>
              </a:rPr>
              <a:t> аз </a:t>
            </a:r>
            <a:r>
              <a:rPr lang="ru-RU" sz="3600" dirty="0" err="1">
                <a:solidFill>
                  <a:schemeClr val="tx1"/>
                </a:solidFill>
                <a:latin typeface="Times New Roman" panose="02020603050405020304" pitchFamily="18" charset="0"/>
                <a:cs typeface="Times New Roman" panose="02020603050405020304" pitchFamily="18" charset="0"/>
              </a:rPr>
              <a:t>бейімделген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Резервтік</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мүмкіндіктер</a:t>
            </a:r>
            <a:r>
              <a:rPr lang="ru-RU" sz="3600" dirty="0">
                <a:solidFill>
                  <a:schemeClr val="tx1"/>
                </a:solidFill>
                <a:latin typeface="Times New Roman" panose="02020603050405020304" pitchFamily="18" charset="0"/>
                <a:cs typeface="Times New Roman" panose="02020603050405020304" pitchFamily="18" charset="0"/>
              </a:rPr>
              <a:t> мен </a:t>
            </a:r>
            <a:r>
              <a:rPr lang="ru-RU" sz="3600" dirty="0" err="1">
                <a:solidFill>
                  <a:schemeClr val="tx1"/>
                </a:solidFill>
                <a:latin typeface="Times New Roman" panose="02020603050405020304" pitchFamily="18" charset="0"/>
                <a:cs typeface="Times New Roman" panose="02020603050405020304" pitchFamily="18" charset="0"/>
              </a:rPr>
              <a:t>жылдам</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жұмылдыру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дәрежесі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төмен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a:t>
            </a:r>
            <a:r>
              <a:rPr lang="ru-RU" sz="3600" b="1" dirty="0" err="1">
                <a:solidFill>
                  <a:schemeClr val="tx1"/>
                </a:solidFill>
                <a:latin typeface="Times New Roman" panose="02020603050405020304" pitchFamily="18" charset="0"/>
                <a:cs typeface="Times New Roman" panose="02020603050405020304" pitchFamily="18" charset="0"/>
              </a:rPr>
              <a:t>ірақ</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жұмыс</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процестері</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қалпына</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келтірумен</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оңай</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үйлеседі</a:t>
            </a:r>
            <a:r>
              <a:rPr lang="ru-RU" sz="3600" b="1"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Бұл</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оларға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әлсіз</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күштің</a:t>
            </a:r>
            <a:r>
              <a:rPr lang="ru-RU" sz="3600"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ұзақ</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жүктемелеріне</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төтеп</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беруге</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мүмкіндік</a:t>
            </a:r>
            <a:r>
              <a:rPr lang="ru-RU" sz="3600" b="1" dirty="0">
                <a:solidFill>
                  <a:schemeClr val="tx1"/>
                </a:solidFill>
                <a:latin typeface="Times New Roman" panose="02020603050405020304" pitchFamily="18" charset="0"/>
                <a:cs typeface="Times New Roman" panose="02020603050405020304" pitchFamily="18" charset="0"/>
              </a:rPr>
              <a:t> </a:t>
            </a:r>
            <a:r>
              <a:rPr lang="ru-RU" sz="3600" b="1" dirty="0" err="1">
                <a:solidFill>
                  <a:schemeClr val="tx1"/>
                </a:solidFill>
                <a:latin typeface="Times New Roman" panose="02020603050405020304" pitchFamily="18" charset="0"/>
                <a:cs typeface="Times New Roman" panose="02020603050405020304" pitchFamily="18" charset="0"/>
              </a:rPr>
              <a:t>береді</a:t>
            </a:r>
            <a:r>
              <a:rPr lang="ru-RU" sz="3600" b="1" dirty="0">
                <a:solidFill>
                  <a:schemeClr val="tx1"/>
                </a:solidFill>
                <a:latin typeface="Times New Roman" panose="02020603050405020304" pitchFamily="18" charset="0"/>
                <a:cs typeface="Times New Roman" panose="02020603050405020304" pitchFamily="18" charset="0"/>
              </a:rPr>
              <a:t>.</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Қысқа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мерзімді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қайта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құрудан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кейін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олардың</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ағзасы</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ұзақ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біркелкі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әсерлерге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төтеп</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бере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алады</a:t>
            </a:r>
            <a:r>
              <a:rPr lang="ru-RU" sz="36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03226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alpha val="28000"/>
          </a:srgbClr>
        </a:solidFill>
        <a:effectLst/>
      </p:bgPr>
    </p:bg>
    <p:spTree>
      <p:nvGrpSpPr>
        <p:cNvPr id="1" name=""/>
        <p:cNvGrpSpPr/>
        <p:nvPr/>
      </p:nvGrpSpPr>
      <p:grpSpPr>
        <a:xfrm>
          <a:off x="0" y="0"/>
          <a:ext cx="0" cy="0"/>
          <a:chOff x="0" y="0"/>
          <a:chExt cx="0" cy="0"/>
        </a:xfrm>
      </p:grpSpPr>
      <p:sp>
        <p:nvSpPr>
          <p:cNvPr id="3" name="Параллелограмм 2"/>
          <p:cNvSpPr/>
          <p:nvPr/>
        </p:nvSpPr>
        <p:spPr>
          <a:xfrm>
            <a:off x="1219200" y="647700"/>
            <a:ext cx="16306800" cy="1676400"/>
          </a:xfrm>
          <a:prstGeom prst="parallelogram">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err="1">
                <a:solidFill>
                  <a:srgbClr val="FFFF00"/>
                </a:solidFill>
                <a:latin typeface="Times New Roman" panose="02020603050405020304" pitchFamily="18" charset="0"/>
                <a:cs typeface="Times New Roman" panose="02020603050405020304" pitchFamily="18" charset="0"/>
              </a:rPr>
              <a:t>Бейімделуді</a:t>
            </a:r>
            <a:r>
              <a:rPr lang="ru-RU" sz="3600" dirty="0">
                <a:solidFill>
                  <a:srgbClr val="FFFF00"/>
                </a:solidFill>
                <a:latin typeface="Times New Roman" panose="02020603050405020304" pitchFamily="18" charset="0"/>
                <a:cs typeface="Times New Roman" panose="02020603050405020304" pitchFamily="18" charset="0"/>
              </a:rPr>
              <a:t> </a:t>
            </a:r>
            <a:r>
              <a:rPr lang="ru-RU" sz="3600" dirty="0" err="1">
                <a:solidFill>
                  <a:srgbClr val="FFFF00"/>
                </a:solidFill>
                <a:latin typeface="Times New Roman" panose="02020603050405020304" pitchFamily="18" charset="0"/>
                <a:cs typeface="Times New Roman" panose="02020603050405020304" pitchFamily="18" charset="0"/>
              </a:rPr>
              <a:t>дамытуда</a:t>
            </a:r>
            <a:r>
              <a:rPr lang="ru-RU" sz="3600" dirty="0">
                <a:solidFill>
                  <a:srgbClr val="FFFF00"/>
                </a:solidFill>
                <a:latin typeface="Times New Roman" panose="02020603050405020304" pitchFamily="18" charset="0"/>
                <a:cs typeface="Times New Roman" panose="02020603050405020304" pitchFamily="18" charset="0"/>
              </a:rPr>
              <a:t> </a:t>
            </a:r>
            <a:r>
              <a:rPr lang="ru-RU" sz="3600" dirty="0" err="1">
                <a:solidFill>
                  <a:srgbClr val="FFFF00"/>
                </a:solidFill>
                <a:latin typeface="Times New Roman" panose="02020603050405020304" pitchFamily="18" charset="0"/>
                <a:cs typeface="Times New Roman" panose="02020603050405020304" pitchFamily="18" charset="0"/>
              </a:rPr>
              <a:t>екі</a:t>
            </a:r>
            <a:r>
              <a:rPr lang="ru-RU" sz="3600" dirty="0">
                <a:solidFill>
                  <a:srgbClr val="FFFF00"/>
                </a:solidFill>
                <a:latin typeface="Times New Roman" panose="02020603050405020304" pitchFamily="18" charset="0"/>
                <a:cs typeface="Times New Roman" panose="02020603050405020304" pitchFamily="18" charset="0"/>
              </a:rPr>
              <a:t> </a:t>
            </a:r>
            <a:r>
              <a:rPr lang="ru-RU" sz="3600" dirty="0" err="1">
                <a:solidFill>
                  <a:srgbClr val="FFFF00"/>
                </a:solidFill>
                <a:latin typeface="Times New Roman" panose="02020603050405020304" pitchFamily="18" charset="0"/>
                <a:cs typeface="Times New Roman" panose="02020603050405020304" pitchFamily="18" charset="0"/>
              </a:rPr>
              <a:t>кезең</a:t>
            </a:r>
            <a:r>
              <a:rPr lang="ru-RU" sz="3600" dirty="0">
                <a:solidFill>
                  <a:srgbClr val="FFFF00"/>
                </a:solidFill>
                <a:latin typeface="Times New Roman" panose="02020603050405020304" pitchFamily="18" charset="0"/>
                <a:cs typeface="Times New Roman" panose="02020603050405020304" pitchFamily="18" charset="0"/>
              </a:rPr>
              <a:t> </a:t>
            </a:r>
            <a:r>
              <a:rPr lang="ru-RU" sz="3600" dirty="0" err="1">
                <a:solidFill>
                  <a:srgbClr val="FFFF00"/>
                </a:solidFill>
                <a:latin typeface="Times New Roman" panose="02020603050405020304" pitchFamily="18" charset="0"/>
                <a:cs typeface="Times New Roman" panose="02020603050405020304" pitchFamily="18" charset="0"/>
              </a:rPr>
              <a:t>байқалады</a:t>
            </a:r>
            <a:r>
              <a:rPr lang="ru-RU" sz="3600" dirty="0" smtClean="0">
                <a:solidFill>
                  <a:srgbClr val="FFFF00"/>
                </a:solidFill>
                <a:latin typeface="Times New Roman" panose="02020603050405020304" pitchFamily="18" charset="0"/>
                <a:cs typeface="Times New Roman" panose="02020603050405020304" pitchFamily="18" charset="0"/>
              </a:rPr>
              <a:t>:</a:t>
            </a:r>
          </a:p>
          <a:p>
            <a:pPr algn="ctr"/>
            <a:r>
              <a:rPr lang="ru-RU" sz="3600" b="1" dirty="0" err="1">
                <a:solidFill>
                  <a:srgbClr val="FFFF00"/>
                </a:solidFill>
                <a:latin typeface="Times New Roman" panose="02020603050405020304" pitchFamily="18" charset="0"/>
                <a:cs typeface="Times New Roman" panose="02020603050405020304" pitchFamily="18" charset="0"/>
              </a:rPr>
              <a:t>бастапқы</a:t>
            </a:r>
            <a:r>
              <a:rPr lang="ru-RU" sz="3600" dirty="0">
                <a:solidFill>
                  <a:srgbClr val="FFFF00"/>
                </a:solidFill>
                <a:latin typeface="Times New Roman" panose="02020603050405020304" pitchFamily="18" charset="0"/>
                <a:cs typeface="Times New Roman" panose="02020603050405020304" pitchFamily="18" charset="0"/>
              </a:rPr>
              <a:t> </a:t>
            </a:r>
            <a:r>
              <a:rPr lang="ru-RU" sz="3600" dirty="0" smtClean="0">
                <a:solidFill>
                  <a:srgbClr val="FFFF00"/>
                </a:solidFill>
                <a:latin typeface="Times New Roman" panose="02020603050405020304" pitchFamily="18" charset="0"/>
                <a:cs typeface="Times New Roman" panose="02020603050405020304" pitchFamily="18" charset="0"/>
              </a:rPr>
              <a:t>–  «</a:t>
            </a:r>
            <a:r>
              <a:rPr lang="ru-RU" sz="3600" dirty="0" err="1" smtClean="0">
                <a:solidFill>
                  <a:srgbClr val="FFFF00"/>
                </a:solidFill>
                <a:latin typeface="Times New Roman" panose="02020603050405020304" pitchFamily="18" charset="0"/>
                <a:cs typeface="Times New Roman" panose="02020603050405020304" pitchFamily="18" charset="0"/>
              </a:rPr>
              <a:t>шұғыл</a:t>
            </a:r>
            <a:r>
              <a:rPr lang="ru-RU" sz="3600" dirty="0" smtClean="0">
                <a:solidFill>
                  <a:srgbClr val="FFFF00"/>
                </a:solidFill>
                <a:latin typeface="Times New Roman" panose="02020603050405020304" pitchFamily="18" charset="0"/>
                <a:cs typeface="Times New Roman" panose="02020603050405020304" pitchFamily="18" charset="0"/>
              </a:rPr>
              <a:t>» </a:t>
            </a:r>
            <a:r>
              <a:rPr lang="ru-RU" sz="3600" dirty="0" err="1" smtClean="0">
                <a:solidFill>
                  <a:srgbClr val="FFFF00"/>
                </a:solidFill>
                <a:latin typeface="Times New Roman" panose="02020603050405020304" pitchFamily="18" charset="0"/>
                <a:cs typeface="Times New Roman" panose="02020603050405020304" pitchFamily="18" charset="0"/>
              </a:rPr>
              <a:t>және</a:t>
            </a:r>
            <a:r>
              <a:rPr lang="ru-RU" sz="3600" dirty="0" smtClean="0">
                <a:solidFill>
                  <a:srgbClr val="FFFF00"/>
                </a:solidFill>
                <a:latin typeface="Times New Roman" panose="02020603050405020304" pitchFamily="18" charset="0"/>
                <a:cs typeface="Times New Roman" panose="02020603050405020304" pitchFamily="18" charset="0"/>
              </a:rPr>
              <a:t> </a:t>
            </a:r>
            <a:r>
              <a:rPr lang="ru-RU" sz="3600" b="1" dirty="0" err="1" smtClean="0">
                <a:solidFill>
                  <a:srgbClr val="FFFF00"/>
                </a:solidFill>
                <a:latin typeface="Times New Roman" panose="02020603050405020304" pitchFamily="18" charset="0"/>
                <a:cs typeface="Times New Roman" panose="02020603050405020304" pitchFamily="18" charset="0"/>
              </a:rPr>
              <a:t>кейінгі</a:t>
            </a:r>
            <a:r>
              <a:rPr lang="ru-RU" sz="3600" dirty="0" smtClean="0">
                <a:solidFill>
                  <a:srgbClr val="FFFF00"/>
                </a:solidFill>
                <a:latin typeface="Times New Roman" panose="02020603050405020304" pitchFamily="18" charset="0"/>
                <a:cs typeface="Times New Roman" panose="02020603050405020304" pitchFamily="18" charset="0"/>
              </a:rPr>
              <a:t> – «</a:t>
            </a:r>
            <a:r>
              <a:rPr lang="ru-RU" sz="3600" dirty="0" err="1" smtClean="0">
                <a:solidFill>
                  <a:srgbClr val="FFFF00"/>
                </a:solidFill>
                <a:latin typeface="Times New Roman" panose="02020603050405020304" pitchFamily="18" charset="0"/>
                <a:cs typeface="Times New Roman" panose="02020603050405020304" pitchFamily="18" charset="0"/>
              </a:rPr>
              <a:t>ұзақ</a:t>
            </a:r>
            <a:r>
              <a:rPr lang="ru-RU" sz="3600" dirty="0" smtClean="0">
                <a:solidFill>
                  <a:srgbClr val="FFFF00"/>
                </a:solidFill>
                <a:latin typeface="Times New Roman" panose="02020603050405020304" pitchFamily="18" charset="0"/>
                <a:cs typeface="Times New Roman" panose="02020603050405020304" pitchFamily="18" charset="0"/>
              </a:rPr>
              <a:t> </a:t>
            </a:r>
            <a:r>
              <a:rPr lang="ru-RU" sz="3600" dirty="0" err="1" smtClean="0">
                <a:solidFill>
                  <a:srgbClr val="FFFF00"/>
                </a:solidFill>
                <a:latin typeface="Times New Roman" panose="02020603050405020304" pitchFamily="18" charset="0"/>
                <a:cs typeface="Times New Roman" panose="02020603050405020304" pitchFamily="18" charset="0"/>
              </a:rPr>
              <a:t>мерзімді</a:t>
            </a:r>
            <a:r>
              <a:rPr lang="ru-RU" sz="3600" dirty="0" smtClean="0">
                <a:solidFill>
                  <a:srgbClr val="FFFF00"/>
                </a:solidFill>
                <a:latin typeface="Times New Roman" panose="02020603050405020304" pitchFamily="18" charset="0"/>
                <a:cs typeface="Times New Roman" panose="02020603050405020304" pitchFamily="18" charset="0"/>
              </a:rPr>
              <a:t>»  </a:t>
            </a:r>
            <a:r>
              <a:rPr lang="ru-RU" sz="3600" dirty="0" err="1" smtClean="0">
                <a:solidFill>
                  <a:srgbClr val="FFFF00"/>
                </a:solidFill>
                <a:latin typeface="Times New Roman" panose="02020603050405020304" pitchFamily="18" charset="0"/>
                <a:cs typeface="Times New Roman" panose="02020603050405020304" pitchFamily="18" charset="0"/>
              </a:rPr>
              <a:t>бейімделу</a:t>
            </a:r>
            <a:endParaRPr lang="ru-RU" sz="3600" dirty="0" smtClean="0">
              <a:solidFill>
                <a:srgbClr val="FFFF00"/>
              </a:solidFill>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1409700" y="2973805"/>
            <a:ext cx="15925800" cy="2514600"/>
          </a:xfrm>
          <a:prstGeom prst="roundRect">
            <a:avLst/>
          </a:prstGeom>
          <a:solidFill>
            <a:srgbClr val="2912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200" b="1" dirty="0" err="1">
                <a:latin typeface="Times New Roman" panose="02020603050405020304" pitchFamily="18" charset="0"/>
                <a:cs typeface="Times New Roman" panose="02020603050405020304" pitchFamily="18" charset="0"/>
              </a:rPr>
              <a:t>Шұғыл</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бейімделу</a:t>
            </a:r>
            <a:r>
              <a:rPr lang="ru-RU" sz="3200" b="1" dirty="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реакциясы</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ол</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дайын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физиологиялық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механизмдер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негізінде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стресстің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басталуымен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бірден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дамиды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суық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әсерге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жауап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ретінде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жылу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өндірісінің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артуы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Шұғыл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бейімделу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функционалды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резервтерді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жұмылдырады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көбінесе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бейімделу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әсерін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қамтамасыз</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етпейді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1433763" y="6134100"/>
            <a:ext cx="15925800" cy="3048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b="1" dirty="0" err="1">
                <a:solidFill>
                  <a:srgbClr val="C00000"/>
                </a:solidFill>
                <a:latin typeface="Times New Roman" panose="02020603050405020304" pitchFamily="18" charset="0"/>
                <a:cs typeface="Times New Roman" panose="02020603050405020304" pitchFamily="18" charset="0"/>
              </a:rPr>
              <a:t>Ұзақ</a:t>
            </a:r>
            <a:r>
              <a:rPr lang="ru-RU" sz="3600" b="1" dirty="0">
                <a:solidFill>
                  <a:srgbClr val="C00000"/>
                </a:solidFill>
                <a:latin typeface="Times New Roman" panose="02020603050405020304" pitchFamily="18" charset="0"/>
                <a:cs typeface="Times New Roman" panose="02020603050405020304" pitchFamily="18" charset="0"/>
              </a:rPr>
              <a:t> </a:t>
            </a:r>
            <a:r>
              <a:rPr lang="ru-RU" sz="3600" b="1" dirty="0" err="1">
                <a:solidFill>
                  <a:srgbClr val="C00000"/>
                </a:solidFill>
                <a:latin typeface="Times New Roman" panose="02020603050405020304" pitchFamily="18" charset="0"/>
                <a:cs typeface="Times New Roman" panose="02020603050405020304" pitchFamily="18" charset="0"/>
              </a:rPr>
              <a:t>мерзімді</a:t>
            </a:r>
            <a:r>
              <a:rPr lang="ru-RU" sz="3600" b="1" dirty="0">
                <a:solidFill>
                  <a:srgbClr val="C00000"/>
                </a:solidFill>
                <a:latin typeface="Times New Roman" panose="02020603050405020304" pitchFamily="18" charset="0"/>
                <a:cs typeface="Times New Roman" panose="02020603050405020304" pitchFamily="18" charset="0"/>
              </a:rPr>
              <a:t> </a:t>
            </a:r>
            <a:r>
              <a:rPr lang="ru-RU" sz="3600" b="1" dirty="0" err="1">
                <a:solidFill>
                  <a:srgbClr val="C00000"/>
                </a:solidFill>
                <a:latin typeface="Times New Roman" panose="02020603050405020304" pitchFamily="18" charset="0"/>
                <a:cs typeface="Times New Roman" panose="02020603050405020304" pitchFamily="18" charset="0"/>
              </a:rPr>
              <a:t>бейімделу</a:t>
            </a:r>
            <a:r>
              <a:rPr lang="ru-RU" sz="3600" b="1"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реакциясы</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қоршаған</a:t>
            </a:r>
            <a:r>
              <a:rPr lang="ru-RU" sz="3600" dirty="0">
                <a:solidFill>
                  <a:srgbClr val="C00000"/>
                </a:solidFill>
                <a:latin typeface="Times New Roman" panose="02020603050405020304" pitchFamily="18" charset="0"/>
                <a:cs typeface="Times New Roman" panose="02020603050405020304" pitchFamily="18" charset="0"/>
              </a:rPr>
              <a:t> орта </a:t>
            </a:r>
            <a:r>
              <a:rPr lang="ru-RU" sz="3600" dirty="0" err="1">
                <a:solidFill>
                  <a:srgbClr val="C00000"/>
                </a:solidFill>
                <a:latin typeface="Times New Roman" panose="02020603050405020304" pitchFamily="18" charset="0"/>
                <a:cs typeface="Times New Roman" panose="02020603050405020304" pitchFamily="18" charset="0"/>
              </a:rPr>
              <a:t>факторларының</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денесіне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ұзақ</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және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бірнеше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рет</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әсер</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ету</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нәтижесінде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біртіндеп</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дамиды</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smtClean="0">
                <a:solidFill>
                  <a:srgbClr val="C00000"/>
                </a:solidFill>
                <a:latin typeface="Times New Roman" panose="02020603050405020304" pitchFamily="18" charset="0"/>
                <a:cs typeface="Times New Roman" panose="02020603050405020304" pitchFamily="18" charset="0"/>
              </a:rPr>
              <a:t>(</a:t>
            </a:r>
            <a:r>
              <a:rPr lang="ru-RU" sz="3600" dirty="0" err="1" smtClean="0">
                <a:solidFill>
                  <a:srgbClr val="C00000"/>
                </a:solidFill>
                <a:latin typeface="Times New Roman" panose="02020603050405020304" pitchFamily="18" charset="0"/>
                <a:cs typeface="Times New Roman" panose="02020603050405020304" pitchFamily="18" charset="0"/>
              </a:rPr>
              <a:t>бірнеше</a:t>
            </a:r>
            <a:r>
              <a:rPr lang="ru-RU" sz="3600" dirty="0" smtClean="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жедел</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бейімделуге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негізделген</a:t>
            </a:r>
            <a:r>
              <a:rPr lang="ru-RU" sz="3600" dirty="0" smtClean="0">
                <a:solidFill>
                  <a:srgbClr val="C00000"/>
                </a:solidFill>
                <a:latin typeface="Times New Roman" panose="02020603050405020304" pitchFamily="18" charset="0"/>
                <a:cs typeface="Times New Roman" panose="02020603050405020304" pitchFamily="18" charset="0"/>
              </a:rPr>
              <a:t>). </a:t>
            </a:r>
            <a:r>
              <a:rPr lang="ru-RU" sz="3600" dirty="0" err="1" smtClean="0">
                <a:solidFill>
                  <a:srgbClr val="C00000"/>
                </a:solidFill>
                <a:latin typeface="Times New Roman" panose="02020603050405020304" pitchFamily="18" charset="0"/>
                <a:cs typeface="Times New Roman" panose="02020603050405020304" pitchFamily="18" charset="0"/>
              </a:rPr>
              <a:t>Құрылымдық</a:t>
            </a:r>
            <a:r>
              <a:rPr lang="ru-RU" sz="3600" dirty="0" smtClean="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және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функционалдық</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өзгерістердің</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жинақталуы</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нәтижесінде</a:t>
            </a:r>
            <a:r>
              <a:rPr lang="ru-RU" sz="3600" dirty="0">
                <a:solidFill>
                  <a:srgbClr val="C00000"/>
                </a:solidFill>
                <a:latin typeface="Times New Roman" panose="02020603050405020304" pitchFamily="18" charset="0"/>
                <a:cs typeface="Times New Roman" panose="02020603050405020304" pitchFamily="18" charset="0"/>
              </a:rPr>
              <a:t> организм </a:t>
            </a:r>
            <a:r>
              <a:rPr lang="ru-RU" sz="3600" dirty="0" err="1">
                <a:solidFill>
                  <a:srgbClr val="C00000"/>
                </a:solidFill>
                <a:latin typeface="Times New Roman" panose="02020603050405020304" pitchFamily="18" charset="0"/>
                <a:cs typeface="Times New Roman" panose="02020603050405020304" pitchFamily="18" charset="0"/>
              </a:rPr>
              <a:t>жаңа</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сапаға</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ие</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болады</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жаңа</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жағдайда</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организмнің</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тұрақты</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өмірін</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мүмкін</a:t>
            </a:r>
            <a:r>
              <a:rPr lang="ru-RU" sz="3600" dirty="0">
                <a:solidFill>
                  <a:srgbClr val="C00000"/>
                </a:solidFill>
                <a:latin typeface="Times New Roman" panose="02020603050405020304" pitchFamily="18" charset="0"/>
                <a:cs typeface="Times New Roman" panose="02020603050405020304" pitchFamily="18" charset="0"/>
              </a:rPr>
              <a:t> </a:t>
            </a:r>
            <a:r>
              <a:rPr lang="ru-RU" sz="3600" dirty="0" err="1">
                <a:solidFill>
                  <a:srgbClr val="C00000"/>
                </a:solidFill>
                <a:latin typeface="Times New Roman" panose="02020603050405020304" pitchFamily="18" charset="0"/>
                <a:cs typeface="Times New Roman" panose="02020603050405020304" pitchFamily="18" charset="0"/>
              </a:rPr>
              <a:t>етеді</a:t>
            </a:r>
            <a:r>
              <a:rPr lang="ru-RU" sz="3600"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56466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Овал 2"/>
          <p:cNvSpPr/>
          <p:nvPr/>
        </p:nvSpPr>
        <p:spPr>
          <a:xfrm>
            <a:off x="5867400" y="571500"/>
            <a:ext cx="7086600" cy="1447800"/>
          </a:xfrm>
          <a:prstGeom prst="ellipse">
            <a:avLst/>
          </a:prstGeom>
          <a:gradFill>
            <a:gsLst>
              <a:gs pos="0">
                <a:srgbClr val="C00000"/>
              </a:gs>
              <a:gs pos="84450">
                <a:srgbClr val="002060"/>
              </a:gs>
              <a:gs pos="33800">
                <a:srgbClr val="FF0000"/>
              </a:gs>
              <a:gs pos="50000">
                <a:srgbClr val="FFFF00"/>
              </a:gs>
              <a:gs pos="75665">
                <a:srgbClr val="00B0F0"/>
              </a:gs>
              <a:gs pos="90546">
                <a:srgbClr val="002060"/>
              </a:gs>
              <a:gs pos="99000">
                <a:srgbClr val="00B0F0"/>
              </a:gs>
            </a:gsLst>
            <a:path path="circle">
              <a:fillToRect l="100000" t="10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err="1">
                <a:solidFill>
                  <a:schemeClr val="tx1"/>
                </a:solidFill>
                <a:latin typeface="Times New Roman" panose="02020603050405020304" pitchFamily="18" charset="0"/>
                <a:cs typeface="Times New Roman" panose="02020603050405020304" pitchFamily="18" charset="0"/>
              </a:rPr>
              <a:t>Бейімделу</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smtClean="0">
                <a:solidFill>
                  <a:schemeClr val="tx1"/>
                </a:solidFill>
                <a:latin typeface="Times New Roman" panose="02020603050405020304" pitchFamily="18" charset="0"/>
                <a:cs typeface="Times New Roman" panose="02020603050405020304" pitchFamily="18" charset="0"/>
              </a:rPr>
              <a:t>кезеңдері</a:t>
            </a:r>
            <a:endParaRPr lang="ru-RU" sz="4000" b="1" dirty="0">
              <a:solidFill>
                <a:schemeClr val="tx1"/>
              </a:solidFill>
              <a:latin typeface="Times New Roman" panose="02020603050405020304" pitchFamily="18" charset="0"/>
              <a:cs typeface="Times New Roman" panose="02020603050405020304" pitchFamily="18" charset="0"/>
            </a:endParaRPr>
          </a:p>
        </p:txBody>
      </p:sp>
      <p:sp>
        <p:nvSpPr>
          <p:cNvPr id="4" name="Прямоугольник с двумя усеченными противолежащими углами 3"/>
          <p:cNvSpPr/>
          <p:nvPr/>
        </p:nvSpPr>
        <p:spPr>
          <a:xfrm>
            <a:off x="762000" y="2247900"/>
            <a:ext cx="17297400" cy="6934200"/>
          </a:xfrm>
          <a:prstGeom prst="snip2Diag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Бейімделу</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процесі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фазалық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болып</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табылады</a:t>
            </a:r>
            <a:r>
              <a:rPr lang="ru-RU" sz="3600" dirty="0" smtClean="0">
                <a:solidFill>
                  <a:schemeClr val="tx1"/>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pPr>
            <a:r>
              <a:rPr lang="ru-RU" sz="3600" dirty="0" err="1" smtClean="0">
                <a:solidFill>
                  <a:schemeClr val="tx1"/>
                </a:solidFill>
                <a:latin typeface="Times New Roman" panose="02020603050405020304" pitchFamily="18" charset="0"/>
                <a:cs typeface="Times New Roman" panose="02020603050405020304" pitchFamily="18" charset="0"/>
              </a:rPr>
              <a:t>Бастапқы</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a:solidFill>
                  <a:schemeClr val="tx1"/>
                </a:solidFill>
                <a:latin typeface="Times New Roman" panose="02020603050405020304" pitchFamily="18" charset="0"/>
                <a:cs typeface="Times New Roman" panose="02020603050405020304" pitchFamily="18" charset="0"/>
              </a:rPr>
              <a:t>(</a:t>
            </a:r>
            <a:r>
              <a:rPr lang="ru-RU" sz="3600" dirty="0" err="1">
                <a:solidFill>
                  <a:schemeClr val="tx1"/>
                </a:solidFill>
                <a:latin typeface="Times New Roman" panose="02020603050405020304" pitchFamily="18" charset="0"/>
                <a:cs typeface="Times New Roman" panose="02020603050405020304" pitchFamily="18" charset="0"/>
              </a:rPr>
              <a:t>авариялық</a:t>
            </a:r>
            <a:r>
              <a:rPr lang="ru-RU" sz="3600" dirty="0">
                <a:solidFill>
                  <a:schemeClr val="tx1"/>
                </a:solidFill>
                <a:latin typeface="Times New Roman" panose="02020603050405020304" pitchFamily="18" charset="0"/>
                <a:cs typeface="Times New Roman" panose="02020603050405020304" pitchFamily="18" charset="0"/>
              </a:rPr>
              <a:t>) – </a:t>
            </a:r>
            <a:r>
              <a:rPr lang="ru-RU" sz="3600" dirty="0" err="1">
                <a:solidFill>
                  <a:schemeClr val="tx1"/>
                </a:solidFill>
                <a:latin typeface="Times New Roman" panose="02020603050405020304" pitchFamily="18" charset="0"/>
                <a:cs typeface="Times New Roman" panose="02020603050405020304" pitchFamily="18" charset="0"/>
              </a:rPr>
              <a:t>сыртқы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ерекше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күш</a:t>
            </a:r>
            <a:r>
              <a:rPr lang="ru-RU" sz="3600" dirty="0">
                <a:solidFill>
                  <a:schemeClr val="tx1"/>
                </a:solidFill>
                <a:latin typeface="Times New Roman" panose="02020603050405020304" pitchFamily="18" charset="0"/>
                <a:cs typeface="Times New Roman" panose="02020603050405020304" pitchFamily="18" charset="0"/>
              </a:rPr>
              <a:t> пен </a:t>
            </a:r>
            <a:r>
              <a:rPr lang="ru-RU" sz="3600" dirty="0" err="1">
                <a:solidFill>
                  <a:schemeClr val="tx1"/>
                </a:solidFill>
                <a:latin typeface="Times New Roman" panose="02020603050405020304" pitchFamily="18" charset="0"/>
                <a:cs typeface="Times New Roman" panose="02020603050405020304" pitchFamily="18" charset="0"/>
              </a:rPr>
              <a:t>ұзақтық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факторының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бастапқы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әсерімен</a:t>
            </a:r>
            <a:r>
              <a:rPr lang="ru-RU" sz="3600" dirty="0">
                <a:solidFill>
                  <a:schemeClr val="tx1"/>
                </a:solidFill>
                <a:latin typeface="Times New Roman" panose="02020603050405020304" pitchFamily="18" charset="0"/>
                <a:cs typeface="Times New Roman" panose="02020603050405020304" pitchFamily="18" charset="0"/>
              </a:rPr>
              <a:t> - </a:t>
            </a:r>
            <a:r>
              <a:rPr lang="ru-RU" sz="3600" dirty="0" err="1">
                <a:solidFill>
                  <a:schemeClr val="tx1"/>
                </a:solidFill>
                <a:latin typeface="Times New Roman" panose="02020603050405020304" pitchFamily="18" charset="0"/>
                <a:cs typeface="Times New Roman" panose="02020603050405020304" pitchFamily="18" charset="0"/>
              </a:rPr>
              <a:t>спецификалық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емес</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механизмдер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кіреді</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жүйке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және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гуморальдық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механизмдерді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белсендіру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оттегімен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қамтамасыз</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ететін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жүйелердің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қарқынды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жұмысы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ағзаның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қажеттіліктерінен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бірнеше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есе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артық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артық</a:t>
            </a:r>
            <a:r>
              <a:rPr lang="ru-RU" sz="3600" dirty="0">
                <a:solidFill>
                  <a:schemeClr val="tx1"/>
                </a:solidFill>
                <a:latin typeface="Times New Roman" panose="02020603050405020304" pitchFamily="18" charset="0"/>
                <a:cs typeface="Times New Roman" panose="02020603050405020304" pitchFamily="18" charset="0"/>
              </a:rPr>
              <a:t> энергия </a:t>
            </a:r>
            <a:r>
              <a:rPr lang="ru-RU" sz="3600" dirty="0" err="1">
                <a:solidFill>
                  <a:schemeClr val="tx1"/>
                </a:solidFill>
                <a:latin typeface="Times New Roman" panose="02020603050405020304" pitchFamily="18" charset="0"/>
                <a:cs typeface="Times New Roman" panose="02020603050405020304" pitchFamily="18" charset="0"/>
              </a:rPr>
              <a:t>шығындары</a:t>
            </a:r>
            <a:r>
              <a:rPr lang="ru-RU" sz="3600" dirty="0" smtClean="0">
                <a:solidFill>
                  <a:schemeClr val="tx1"/>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ru-RU" sz="3600" dirty="0" err="1" smtClean="0">
                <a:solidFill>
                  <a:schemeClr val="tx1"/>
                </a:solidFill>
                <a:latin typeface="Times New Roman" panose="02020603050405020304" pitchFamily="18" charset="0"/>
                <a:cs typeface="Times New Roman" panose="02020603050405020304" pitchFamily="18" charset="0"/>
              </a:rPr>
              <a:t>Бұл</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реакциялар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үйлестірілмеген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мүшелер</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a:solidFill>
                  <a:schemeClr val="tx1"/>
                </a:solidFill>
                <a:latin typeface="Times New Roman" panose="02020603050405020304" pitchFamily="18" charset="0"/>
                <a:cs typeface="Times New Roman" panose="02020603050405020304" pitchFamily="18" charset="0"/>
              </a:rPr>
              <a:t>мен </a:t>
            </a:r>
            <a:r>
              <a:rPr lang="ru-RU" sz="3600" dirty="0" err="1">
                <a:solidFill>
                  <a:schemeClr val="tx1"/>
                </a:solidFill>
                <a:latin typeface="Times New Roman" panose="02020603050405020304" pitchFamily="18" charset="0"/>
                <a:cs typeface="Times New Roman" panose="02020603050405020304" pitchFamily="18" charset="0"/>
              </a:rPr>
              <a:t>жүйелердің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үлкен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шиеленісуімен</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кернеуімен</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жүреді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Сондықтан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олардың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функционалдық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резерві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жақында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таусылады</a:t>
            </a:r>
            <a:r>
              <a:rPr lang="ru-RU" sz="3600" dirty="0">
                <a:solidFill>
                  <a:schemeClr val="tx1"/>
                </a:solidFill>
                <a:latin typeface="Times New Roman" panose="02020603050405020304" pitchFamily="18" charset="0"/>
                <a:cs typeface="Times New Roman" panose="02020603050405020304" pitchFamily="18" charset="0"/>
              </a:rPr>
              <a:t>, ал </a:t>
            </a:r>
            <a:r>
              <a:rPr lang="ru-RU" sz="3600" dirty="0" err="1">
                <a:solidFill>
                  <a:schemeClr val="tx1"/>
                </a:solidFill>
                <a:latin typeface="Times New Roman" panose="02020603050405020304" pitchFamily="18" charset="0"/>
                <a:cs typeface="Times New Roman" panose="02020603050405020304" pitchFamily="18" charset="0"/>
              </a:rPr>
              <a:t>бейімделу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төмен</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бұл</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бейімделудің</a:t>
            </a:r>
            <a:r>
              <a:rPr lang="ru-RU" sz="3600" dirty="0">
                <a:solidFill>
                  <a:schemeClr val="tx1"/>
                </a:solidFill>
                <a:latin typeface="Times New Roman" panose="02020603050405020304" pitchFamily="18" charset="0"/>
                <a:cs typeface="Times New Roman" panose="02020603050405020304" pitchFamily="18" charset="0"/>
              </a:rPr>
              <a:t> осы </a:t>
            </a:r>
            <a:r>
              <a:rPr lang="ru-RU" sz="3600" dirty="0" err="1">
                <a:solidFill>
                  <a:schemeClr val="tx1"/>
                </a:solidFill>
                <a:latin typeface="Times New Roman" panose="02020603050405020304" pitchFamily="18" charset="0"/>
                <a:cs typeface="Times New Roman" panose="02020603050405020304" pitchFamily="18" charset="0"/>
              </a:rPr>
              <a:t>түрінің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smtClean="0">
                <a:solidFill>
                  <a:schemeClr val="tx1"/>
                </a:solidFill>
                <a:latin typeface="Times New Roman" panose="02020603050405020304" pitchFamily="18" charset="0"/>
                <a:cs typeface="Times New Roman" panose="02020603050405020304" pitchFamily="18" charset="0"/>
              </a:rPr>
              <a:t>«</a:t>
            </a:r>
            <a:r>
              <a:rPr lang="ru-RU" sz="3600" dirty="0" err="1" smtClean="0">
                <a:solidFill>
                  <a:schemeClr val="tx1"/>
                </a:solidFill>
                <a:latin typeface="Times New Roman" panose="02020603050405020304" pitchFamily="18" charset="0"/>
                <a:cs typeface="Times New Roman" panose="02020603050405020304" pitchFamily="18" charset="0"/>
              </a:rPr>
              <a:t>жетілмегендігін</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көрсетеді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smtClean="0">
                <a:solidFill>
                  <a:schemeClr val="tx1"/>
                </a:solidFill>
                <a:latin typeface="Times New Roman" panose="02020603050405020304" pitchFamily="18" charset="0"/>
                <a:cs typeface="Times New Roman" panose="02020603050405020304" pitchFamily="18" charset="0"/>
              </a:rPr>
              <a:t>(</a:t>
            </a:r>
            <a:r>
              <a:rPr lang="ru-RU" sz="3600" dirty="0" err="1" smtClean="0">
                <a:solidFill>
                  <a:schemeClr val="tx1"/>
                </a:solidFill>
                <a:latin typeface="Times New Roman" panose="02020603050405020304" pitchFamily="18" charset="0"/>
                <a:cs typeface="Times New Roman" panose="02020603050405020304" pitchFamily="18" charset="0"/>
              </a:rPr>
              <a:t>гипоксиялық</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әсер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ету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кезінде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өкпе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желдетуінің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және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қанның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минуттық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көлемінің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өсуі</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smtClean="0">
                <a:solidFill>
                  <a:schemeClr val="tx1"/>
                </a:solidFill>
                <a:latin typeface="Times New Roman" panose="02020603050405020304" pitchFamily="18" charset="0"/>
                <a:cs typeface="Times New Roman" panose="02020603050405020304" pitchFamily="18" charset="0"/>
              </a:rPr>
              <a:t>Гормондардың</a:t>
            </a:r>
            <a:r>
              <a:rPr lang="ru-RU" sz="3600" dirty="0" smtClean="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көбеюі</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катаболизмнің</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жоғарылауы</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байқалады</a:t>
            </a:r>
            <a:r>
              <a:rPr lang="ru-RU" sz="3600" dirty="0" smtClean="0">
                <a:solidFill>
                  <a:schemeClr val="tx1"/>
                </a:solidFill>
                <a:latin typeface="Times New Roman" panose="02020603050405020304" pitchFamily="18" charset="0"/>
                <a:cs typeface="Times New Roman" panose="02020603050405020304" pitchFamily="18" charset="0"/>
              </a:rPr>
              <a:t>.</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5" name="AutoShape 50"/>
          <p:cNvSpPr>
            <a:spLocks noChangeArrowheads="1"/>
          </p:cNvSpPr>
          <p:nvPr/>
        </p:nvSpPr>
        <p:spPr bwMode="auto">
          <a:xfrm>
            <a:off x="4876800" y="9410700"/>
            <a:ext cx="7239000" cy="876300"/>
          </a:xfrm>
          <a:prstGeom prst="flowChartProcess">
            <a:avLst/>
          </a:prstGeom>
          <a:blipFill>
            <a:blip r:embed="rId3"/>
            <a:tile tx="0" ty="0" sx="100000" sy="100000" flip="none" algn="tl"/>
          </a:blipFill>
          <a:ln w="9525">
            <a:noFill/>
            <a:miter lim="800000"/>
            <a:headEnd/>
            <a:tailEnd/>
          </a:ln>
        </p:spPr>
        <p:txBody>
          <a:bodyPr wrap="none" anchor="ctr"/>
          <a:lstStyle/>
          <a:p>
            <a:pPr algn="ctr"/>
            <a:r>
              <a:rPr lang="en-US" sz="4000" b="1" dirty="0">
                <a:solidFill>
                  <a:srgbClr val="7030A0"/>
                </a:solidFill>
                <a:latin typeface="Times New Roman" pitchFamily="18" charset="0"/>
                <a:cs typeface="Times New Roman" pitchFamily="18" charset="0"/>
              </a:rPr>
              <a:t>SNABDRESHOV@mail.ru</a:t>
            </a:r>
            <a:endParaRPr lang="ru-RU" sz="40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632669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784</TotalTime>
  <Words>2002</Words>
  <Application>Microsoft Office PowerPoint</Application>
  <PresentationFormat>Произвольный</PresentationFormat>
  <Paragraphs>179</Paragraphs>
  <Slides>30</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Times New Roman</vt:lpstr>
      <vt:lpstr>Office Theme</vt:lpstr>
      <vt:lpstr>Бейімделудің мінез-құлық механизмдері</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 Биология және биотехнология факультеті Биофизика және биомедицина кафедрасы</dc:title>
  <dc:creator>Ainur Yamirbayeva</dc:creator>
  <cp:keywords>DAFTC9DVBF8,BAE6mEV3QeE</cp:keywords>
  <cp:lastModifiedBy>Serik Abdreshov</cp:lastModifiedBy>
  <cp:revision>60</cp:revision>
  <dcterms:created xsi:type="dcterms:W3CDTF">2022-11-27T09:48:11Z</dcterms:created>
  <dcterms:modified xsi:type="dcterms:W3CDTF">2022-12-05T19:45:24Z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2022-11-27T00:00:00Z</vt:filetime>
  </property>
  <property fmtid="{D5CDD505-2E9C-101B-9397-08002B2CF9AE}" pid="3" name="Creator">
    <vt:lpwstr>Canva</vt:lpwstr>
  </property>
  <property fmtid="{D5CDD505-2E9C-101B-9397-08002B2CF9AE}" pid="4" name="LastSaved">
    <vt:filetime>2022-11-27T00:00:00Z</vt:filetime>
  </property>
</Properties>
</file>